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370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4.xml"/><Relationship Id="rId3" Type="http://schemas.openxmlformats.org/officeDocument/2006/relationships/slide" Target="slide4.xml"/><Relationship Id="rId7" Type="http://schemas.openxmlformats.org/officeDocument/2006/relationships/slide" Target="slide8.xml"/><Relationship Id="rId12" Type="http://schemas.openxmlformats.org/officeDocument/2006/relationships/slide" Target="slide13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11" Type="http://schemas.openxmlformats.org/officeDocument/2006/relationships/slide" Target="slide12.xml"/><Relationship Id="rId5" Type="http://schemas.openxmlformats.org/officeDocument/2006/relationships/slide" Target="slide6.xml"/><Relationship Id="rId10" Type="http://schemas.openxmlformats.org/officeDocument/2006/relationships/slide" Target="slide11.xml"/><Relationship Id="rId4" Type="http://schemas.openxmlformats.org/officeDocument/2006/relationships/slide" Target="slide5.xml"/><Relationship Id="rId9" Type="http://schemas.openxmlformats.org/officeDocument/2006/relationships/slide" Target="slide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57224" y="1000108"/>
            <a:ext cx="785818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Правила безопасности     в Интернете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 advTm="4000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43240" y="142852"/>
            <a:ext cx="324800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Правило№8</a:t>
            </a:r>
            <a:endParaRPr lang="ru-RU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7158" y="857232"/>
            <a:ext cx="8358246" cy="237976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Не вводите важные сведения и не «запоминайте» пароли на общедоступных компьютерах (в школе,    в Интернет-кафе)</a:t>
            </a:r>
            <a:endParaRPr lang="ru-RU" sz="36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572000" y="3857628"/>
            <a:ext cx="4572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b="1" i="1" dirty="0" smtClean="0">
                <a:solidFill>
                  <a:srgbClr val="FF0000"/>
                </a:solidFill>
              </a:rPr>
              <a:t>Злоумышленники могут «взломать» ваш </a:t>
            </a:r>
            <a:r>
              <a:rPr lang="ru-RU" sz="2800" b="1" i="1" dirty="0" err="1" smtClean="0">
                <a:solidFill>
                  <a:srgbClr val="FF0000"/>
                </a:solidFill>
              </a:rPr>
              <a:t>е-mail</a:t>
            </a:r>
            <a:r>
              <a:rPr lang="ru-RU" sz="2800" b="1" i="1" dirty="0" smtClean="0">
                <a:solidFill>
                  <a:srgbClr val="FF0000"/>
                </a:solidFill>
              </a:rPr>
              <a:t>, а также страницы социальных сетей и будут действовать в Сети от Вашего имени</a:t>
            </a:r>
            <a:endParaRPr lang="ru-RU" sz="2800" b="1" i="1" dirty="0">
              <a:solidFill>
                <a:srgbClr val="FF0000"/>
              </a:solidFill>
            </a:endParaRPr>
          </a:p>
        </p:txBody>
      </p:sp>
      <p:pic>
        <p:nvPicPr>
          <p:cNvPr id="19458" name="Picture 2" descr="Confused Man Computer - Viewing Galler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3857628"/>
            <a:ext cx="3659516" cy="2428882"/>
          </a:xfrm>
          <a:prstGeom prst="round2SameRect">
            <a:avLst/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Стрелка влево 6">
            <a:hlinkClick r:id="rId3" action="ppaction://hlinksldjump"/>
          </p:cNvPr>
          <p:cNvSpPr/>
          <p:nvPr/>
        </p:nvSpPr>
        <p:spPr>
          <a:xfrm>
            <a:off x="7500926" y="6072182"/>
            <a:ext cx="1643074" cy="785818"/>
          </a:xfrm>
          <a:prstGeom prst="leftArrow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43240" y="142852"/>
            <a:ext cx="324800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Правило№9</a:t>
            </a:r>
            <a:endParaRPr lang="ru-RU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7158" y="857232"/>
            <a:ext cx="85895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При общении соблюдайте сетевой - этикет</a:t>
            </a:r>
            <a:endParaRPr lang="ru-RU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85820" y="1928802"/>
            <a:ext cx="785818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</a:rPr>
              <a:t> Не забывайте, что в Сети вы общаетесь с живым человеком, а часто - со многими людьми одновременно. Следуйте в Сети тем же правилам, которым вы следуете в реальной жизни.  Старайтесь выглядеть достойно в глазах своих собеседников! Не экономьте свое время на "условностях" типа правил хорошего тона или, скажем, правил грамматики и орфографии. Сдерживайте страсти. Вступать в дискуссии никакой этикет не запрещает, однако не опускайтесь до брани и ругательств. Будьте терпимы к недостаткам окружающих вас людей! 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Стрелка влево 5">
            <a:hlinkClick r:id="rId2" action="ppaction://hlinksldjump"/>
          </p:cNvPr>
          <p:cNvSpPr/>
          <p:nvPr/>
        </p:nvSpPr>
        <p:spPr>
          <a:xfrm>
            <a:off x="7500926" y="6072182"/>
            <a:ext cx="1643074" cy="785818"/>
          </a:xfrm>
          <a:prstGeom prst="leftArrow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97367" y="142852"/>
            <a:ext cx="353975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Правило№10</a:t>
            </a:r>
            <a:endParaRPr lang="ru-RU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1142984"/>
            <a:ext cx="92869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Не верьте всему, что размещено в Интернете</a:t>
            </a:r>
            <a:endParaRPr lang="ru-RU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29042" y="2357430"/>
            <a:ext cx="521495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solidFill>
                  <a:srgbClr val="FF0000"/>
                </a:solidFill>
              </a:rPr>
              <a:t>В сети может быть размещена недостоверная информация, домыслы, а также информация, не соответствующая действительности, которая преследуется по закону РФ; не распространяйте сами такую информацию.</a:t>
            </a:r>
            <a:endParaRPr lang="ru-RU" sz="2800" b="1" i="1" dirty="0">
              <a:solidFill>
                <a:srgbClr val="FF0000"/>
              </a:solidFill>
            </a:endParaRPr>
          </a:p>
        </p:txBody>
      </p:sp>
      <p:pic>
        <p:nvPicPr>
          <p:cNvPr id="25602" name="Picture 2" descr="Блог Эвалда Дукуля - Сообщество Грани.LV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2786058"/>
            <a:ext cx="2928958" cy="2630801"/>
          </a:xfrm>
          <a:prstGeom prst="snipRoundRect">
            <a:avLst/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Стрелка влево 5">
            <a:hlinkClick r:id="rId3" action="ppaction://hlinksldjump"/>
          </p:cNvPr>
          <p:cNvSpPr/>
          <p:nvPr/>
        </p:nvSpPr>
        <p:spPr>
          <a:xfrm>
            <a:off x="7500926" y="6072182"/>
            <a:ext cx="1643074" cy="785818"/>
          </a:xfrm>
          <a:prstGeom prst="leftArrow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97367" y="142852"/>
            <a:ext cx="353975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Правило№11</a:t>
            </a:r>
            <a:endParaRPr lang="ru-RU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357290" y="857232"/>
            <a:ext cx="68580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Используйте </a:t>
            </a:r>
            <a:r>
              <a:rPr lang="ru-RU" sz="36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веб</a:t>
            </a:r>
            <a:r>
              <a:rPr lang="ru-RU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- камеру только при общении с друзьями</a:t>
            </a:r>
            <a:endParaRPr lang="ru-RU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86248" y="3000372"/>
            <a:ext cx="4572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b="1" i="1" dirty="0" smtClean="0">
                <a:solidFill>
                  <a:srgbClr val="FF0000"/>
                </a:solidFill>
              </a:rPr>
              <a:t>Проследите, чтобы посторонние люди не имели возможности видеть ваш разговор, т.к. он может быть записан.</a:t>
            </a:r>
            <a:endParaRPr lang="ru-RU" sz="2800" b="1" i="1" dirty="0">
              <a:solidFill>
                <a:srgbClr val="FF0000"/>
              </a:solidFill>
            </a:endParaRPr>
          </a:p>
        </p:txBody>
      </p:sp>
      <p:pic>
        <p:nvPicPr>
          <p:cNvPr id="5" name="Рисунок 4" descr="conf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071678"/>
            <a:ext cx="4286250" cy="3009900"/>
          </a:xfrm>
          <a:prstGeom prst="rect">
            <a:avLst/>
          </a:prstGeom>
        </p:spPr>
      </p:pic>
      <p:sp>
        <p:nvSpPr>
          <p:cNvPr id="6" name="Стрелка влево 5">
            <a:hlinkClick r:id="rId3" action="ppaction://hlinksldjump"/>
          </p:cNvPr>
          <p:cNvSpPr/>
          <p:nvPr/>
        </p:nvSpPr>
        <p:spPr>
          <a:xfrm>
            <a:off x="7500926" y="6072182"/>
            <a:ext cx="1643074" cy="785818"/>
          </a:xfrm>
          <a:prstGeom prst="leftArrow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2"/>
          <p:cNvSpPr txBox="1">
            <a:spLocks/>
          </p:cNvSpPr>
          <p:nvPr/>
        </p:nvSpPr>
        <p:spPr>
          <a:xfrm>
            <a:off x="1357290" y="928670"/>
            <a:ext cx="9144064" cy="2281238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4000" i="0" u="none" strike="noStrike" kern="1200" normalizeH="0" baseline="0" noProof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Автор: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4000" i="0" u="none" strike="noStrike" kern="1200" normalizeH="0" baseline="0" noProof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Панфилова Елена</a:t>
            </a:r>
            <a:endParaRPr kumimoji="0" lang="ru-RU" sz="4000" i="0" u="none" strike="noStrike" kern="1200" normalizeH="0" baseline="0" noProof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7030A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642910" y="214290"/>
            <a:ext cx="7929618" cy="1470025"/>
          </a:xfrm>
        </p:spPr>
        <p:txBody>
          <a:bodyPr>
            <a:prstTxWarp prst="textCanUp">
              <a:avLst/>
            </a:prstTxWarp>
          </a:bodyPr>
          <a:lstStyle/>
          <a:p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Содержание</a:t>
            </a:r>
            <a:endParaRPr lang="ru-RU" i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Прямоугольник 5">
            <a:hlinkClick r:id="rId2" action="ppaction://hlinksldjump"/>
          </p:cNvPr>
          <p:cNvSpPr/>
          <p:nvPr/>
        </p:nvSpPr>
        <p:spPr>
          <a:xfrm>
            <a:off x="571472" y="1714488"/>
            <a:ext cx="3248005" cy="111600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Правило№1</a:t>
            </a:r>
            <a:endParaRPr lang="ru-RU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Прямоугольник 7">
            <a:hlinkClick r:id="rId3" action="ppaction://hlinksldjump"/>
          </p:cNvPr>
          <p:cNvSpPr/>
          <p:nvPr/>
        </p:nvSpPr>
        <p:spPr>
          <a:xfrm>
            <a:off x="571472" y="2500305"/>
            <a:ext cx="3248005" cy="111600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Правило№2</a:t>
            </a:r>
            <a:endParaRPr lang="ru-RU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Прямоугольник 8">
            <a:hlinkClick r:id="rId4" action="ppaction://hlinksldjump"/>
          </p:cNvPr>
          <p:cNvSpPr/>
          <p:nvPr/>
        </p:nvSpPr>
        <p:spPr>
          <a:xfrm>
            <a:off x="642910" y="3143247"/>
            <a:ext cx="3248005" cy="111600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Правило№3</a:t>
            </a:r>
            <a:endParaRPr lang="ru-RU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" name="Прямоугольник 9">
            <a:hlinkClick r:id="rId5" action="ppaction://hlinksldjump"/>
          </p:cNvPr>
          <p:cNvSpPr/>
          <p:nvPr/>
        </p:nvSpPr>
        <p:spPr>
          <a:xfrm>
            <a:off x="642910" y="3929065"/>
            <a:ext cx="3248005" cy="111600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Правило№4</a:t>
            </a:r>
            <a:endParaRPr lang="ru-RU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Прямоугольник 10">
            <a:hlinkClick r:id="rId6" action="ppaction://hlinksldjump"/>
          </p:cNvPr>
          <p:cNvSpPr/>
          <p:nvPr/>
        </p:nvSpPr>
        <p:spPr>
          <a:xfrm>
            <a:off x="714348" y="4643445"/>
            <a:ext cx="3248005" cy="111600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Правило№5</a:t>
            </a:r>
            <a:endParaRPr lang="ru-RU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2" name="Прямоугольник 11">
            <a:hlinkClick r:id="rId7" action="ppaction://hlinksldjump"/>
          </p:cNvPr>
          <p:cNvSpPr/>
          <p:nvPr/>
        </p:nvSpPr>
        <p:spPr>
          <a:xfrm>
            <a:off x="4572000" y="1643050"/>
            <a:ext cx="3248005" cy="111600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Правило№6</a:t>
            </a:r>
            <a:endParaRPr lang="ru-RU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3" name="Прямоугольник 12">
            <a:hlinkClick r:id="rId8" action="ppaction://hlinksldjump"/>
          </p:cNvPr>
          <p:cNvSpPr/>
          <p:nvPr/>
        </p:nvSpPr>
        <p:spPr>
          <a:xfrm>
            <a:off x="4572000" y="2357430"/>
            <a:ext cx="3248005" cy="111600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Правило№7</a:t>
            </a:r>
            <a:endParaRPr lang="ru-RU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" name="Прямоугольник 13">
            <a:hlinkClick r:id="rId9" action="ppaction://hlinksldjump"/>
          </p:cNvPr>
          <p:cNvSpPr/>
          <p:nvPr/>
        </p:nvSpPr>
        <p:spPr>
          <a:xfrm>
            <a:off x="4572000" y="3071810"/>
            <a:ext cx="3248005" cy="111600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Правило№8</a:t>
            </a:r>
            <a:endParaRPr lang="ru-RU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5" name="Прямоугольник 14">
            <a:hlinkClick r:id="rId10" action="ppaction://hlinksldjump"/>
          </p:cNvPr>
          <p:cNvSpPr/>
          <p:nvPr/>
        </p:nvSpPr>
        <p:spPr>
          <a:xfrm>
            <a:off x="4572000" y="3786190"/>
            <a:ext cx="3248005" cy="111600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Правило№9</a:t>
            </a:r>
            <a:endParaRPr lang="ru-RU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6" name="Прямоугольник 15">
            <a:hlinkClick r:id="rId11" action="ppaction://hlinksldjump"/>
          </p:cNvPr>
          <p:cNvSpPr/>
          <p:nvPr/>
        </p:nvSpPr>
        <p:spPr>
          <a:xfrm>
            <a:off x="4572000" y="4572008"/>
            <a:ext cx="3539752" cy="111600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Правило№10</a:t>
            </a:r>
            <a:endParaRPr lang="ru-RU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7" name="Прямоугольник 16">
            <a:hlinkClick r:id="rId12" action="ppaction://hlinksldjump"/>
          </p:cNvPr>
          <p:cNvSpPr/>
          <p:nvPr/>
        </p:nvSpPr>
        <p:spPr>
          <a:xfrm>
            <a:off x="2282987" y="5429263"/>
            <a:ext cx="3539752" cy="111600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Правило№11</a:t>
            </a:r>
            <a:endParaRPr lang="ru-RU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8" name="Стрелка вправо 17">
            <a:hlinkClick r:id="rId13" action="ppaction://hlinksldjump"/>
          </p:cNvPr>
          <p:cNvSpPr/>
          <p:nvPr/>
        </p:nvSpPr>
        <p:spPr>
          <a:xfrm>
            <a:off x="6572264" y="5715016"/>
            <a:ext cx="1928826" cy="785818"/>
          </a:xfrm>
          <a:prstGeom prst="rightArrow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143240" y="142852"/>
            <a:ext cx="324800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Правило№1</a:t>
            </a:r>
            <a:endParaRPr lang="ru-RU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Содержимое 2"/>
          <p:cNvSpPr>
            <a:spLocks noGrp="1"/>
          </p:cNvSpPr>
          <p:nvPr>
            <p:ph idx="1"/>
          </p:nvPr>
        </p:nvSpPr>
        <p:spPr>
          <a:xfrm>
            <a:off x="0" y="2428844"/>
            <a:ext cx="8929718" cy="4429156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b="1" i="1" dirty="0" smtClean="0">
                <a:solidFill>
                  <a:srgbClr val="FF0000"/>
                </a:solidFill>
              </a:rPr>
              <a:t>Персональная информация — это ваше имя, фамилия, возраст, номер мобильного телефона, адрес электронной почты, домашний адрес и адрес школы, в которой вы учитесь.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285784" y="928670"/>
            <a:ext cx="9001188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Нежелательно размещать персональную информацию в Интернете </a:t>
            </a:r>
            <a:endParaRPr lang="ru-RU" sz="36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2050" name="Picture 2" descr="Правительство России запретит мобильники на экзаменах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14678" y="4857760"/>
            <a:ext cx="2571768" cy="171451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0" name="Стрелка влево 9">
            <a:hlinkClick r:id="rId3" action="ppaction://hlinksldjump"/>
          </p:cNvPr>
          <p:cNvSpPr/>
          <p:nvPr/>
        </p:nvSpPr>
        <p:spPr>
          <a:xfrm>
            <a:off x="6858016" y="5214950"/>
            <a:ext cx="1643074" cy="785818"/>
          </a:xfrm>
          <a:prstGeom prst="leftArrow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143240" y="142852"/>
            <a:ext cx="324800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Правило№2</a:t>
            </a:r>
            <a:endParaRPr lang="ru-RU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1142984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Если вы публикуете фото или видео в интернете — каждый может посмотреть их и использовать в своих целях.</a:t>
            </a:r>
            <a:endParaRPr lang="ru-RU" sz="36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026" name="Picture 2" descr="Как выложить видео на &quot;Ютуб&quot;. Простая и краткая инструкция :: SYL.ru"/>
          <p:cNvPicPr>
            <a:picLocks noChangeAspect="1" noChangeArrowheads="1"/>
          </p:cNvPicPr>
          <p:nvPr/>
        </p:nvPicPr>
        <p:blipFill>
          <a:blip r:embed="rId2" cstate="print"/>
          <a:srcRect l="4000" t="4000" r="4000" b="15999"/>
          <a:stretch>
            <a:fillRect/>
          </a:stretch>
        </p:blipFill>
        <p:spPr bwMode="auto">
          <a:xfrm>
            <a:off x="3571868" y="3286124"/>
            <a:ext cx="3286148" cy="214314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1" name="Стрелка влево 10">
            <a:hlinkClick r:id="rId3" action="ppaction://hlinksldjump"/>
          </p:cNvPr>
          <p:cNvSpPr/>
          <p:nvPr/>
        </p:nvSpPr>
        <p:spPr>
          <a:xfrm>
            <a:off x="7143768" y="5715016"/>
            <a:ext cx="1643074" cy="785818"/>
          </a:xfrm>
          <a:prstGeom prst="leftArrow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143240" y="142852"/>
            <a:ext cx="324800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Правило№3</a:t>
            </a:r>
            <a:endParaRPr lang="ru-RU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000464" y="3286124"/>
            <a:ext cx="514353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solidFill>
                  <a:srgbClr val="FF0000"/>
                </a:solidFill>
              </a:rPr>
              <a:t>Если Вы ответите на подобное письмо, отправитель будет знать, что вы пользуетесь своим электронным почтовым ящиком и будет продолжать посылать вам спам.</a:t>
            </a:r>
            <a:endParaRPr lang="ru-RU" sz="2800" b="1" i="1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57158" y="1071546"/>
            <a:ext cx="8522523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На </a:t>
            </a:r>
            <a:r>
              <a:rPr lang="ru-RU" sz="36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e</a:t>
            </a:r>
            <a:r>
              <a:rPr lang="ru-RU" sz="36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- </a:t>
            </a:r>
            <a:r>
              <a:rPr lang="ru-RU" sz="36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mail</a:t>
            </a:r>
            <a:r>
              <a:rPr lang="ru-RU" sz="36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могут приходить нежелательные письма – «СПАМ».</a:t>
            </a:r>
            <a:r>
              <a:rPr lang="ru-RU" sz="3600" dirty="0" smtClean="0"/>
              <a:t> </a:t>
            </a:r>
            <a:endParaRPr lang="ru-RU" sz="36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214414" y="2285992"/>
            <a:ext cx="69574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Не отвечайте на них!!! 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7410" name="Picture 2" descr="Хаос сообщений в немецком бундестаге Как заработать в Интерне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3643314"/>
            <a:ext cx="3203461" cy="214311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2" name="Стрелка влево 11">
            <a:hlinkClick r:id="rId3" action="ppaction://hlinksldjump"/>
          </p:cNvPr>
          <p:cNvSpPr/>
          <p:nvPr/>
        </p:nvSpPr>
        <p:spPr>
          <a:xfrm>
            <a:off x="7358082" y="6072182"/>
            <a:ext cx="1643074" cy="785818"/>
          </a:xfrm>
          <a:prstGeom prst="leftArrow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143240" y="142852"/>
            <a:ext cx="324800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Правило№4</a:t>
            </a:r>
            <a:endParaRPr lang="ru-RU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71472" y="1071546"/>
            <a:ext cx="812811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Не открывайте файлы, которые прислали неизвестные Вам людей</a:t>
            </a:r>
            <a:endParaRPr lang="ru-RU" sz="4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357686" y="2857496"/>
            <a:ext cx="45720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200" b="1" i="1" dirty="0" smtClean="0">
                <a:solidFill>
                  <a:srgbClr val="FF0000"/>
                </a:solidFill>
              </a:rPr>
              <a:t> Вы не можете знать, что на самом деле содержат эти файлы – в них могут быть вирусы или фото и видео с «агрессивным» содержанием</a:t>
            </a:r>
            <a:endParaRPr lang="ru-RU" sz="3200" b="1" i="1" dirty="0">
              <a:solidFill>
                <a:srgbClr val="FF0000"/>
              </a:solidFill>
            </a:endParaRPr>
          </a:p>
        </p:txBody>
      </p:sp>
      <p:pic>
        <p:nvPicPr>
          <p:cNvPr id="11" name="Рисунок 10" descr="1843037_f520.jpg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14348" y="2928934"/>
            <a:ext cx="3193638" cy="318135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2" name="TextBox 11"/>
          <p:cNvSpPr txBox="1"/>
          <p:nvPr/>
        </p:nvSpPr>
        <p:spPr>
          <a:xfrm>
            <a:off x="2143108" y="3500438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solidFill>
                  <a:schemeClr val="bg1"/>
                </a:solidFill>
              </a:rPr>
              <a:t>Обнаружен    вирус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13" name="Стрелка влево 12">
            <a:hlinkClick r:id="rId3" action="ppaction://hlinksldjump"/>
          </p:cNvPr>
          <p:cNvSpPr/>
          <p:nvPr/>
        </p:nvSpPr>
        <p:spPr>
          <a:xfrm>
            <a:off x="7500926" y="6072182"/>
            <a:ext cx="1643074" cy="785818"/>
          </a:xfrm>
          <a:prstGeom prst="leftArrow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43240" y="142852"/>
            <a:ext cx="324800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Правило№5</a:t>
            </a:r>
            <a:endParaRPr lang="ru-RU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14414" y="785794"/>
            <a:ext cx="7358114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Не добавляйте незнакомых людей в «друзья» в социальных сетях. </a:t>
            </a:r>
            <a:endParaRPr lang="ru-RU" sz="36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143504" y="3000372"/>
            <a:ext cx="35719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solidFill>
                  <a:srgbClr val="FF0000"/>
                </a:solidFill>
              </a:rPr>
              <a:t>Виртуальные знакомые могут быть не теми, за кого себя выдают!!!</a:t>
            </a:r>
            <a:endParaRPr lang="ru-RU" sz="2800" b="1" i="1" dirty="0">
              <a:solidFill>
                <a:srgbClr val="FF0000"/>
              </a:solidFill>
            </a:endParaRPr>
          </a:p>
        </p:txBody>
      </p:sp>
      <p:pic>
        <p:nvPicPr>
          <p:cNvPr id="22530" name="Picture 2" descr="Daffna1: профиль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2143116"/>
            <a:ext cx="3857652" cy="417256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8" name="Стрелка влево 7">
            <a:hlinkClick r:id="rId3" action="ppaction://hlinksldjump"/>
          </p:cNvPr>
          <p:cNvSpPr/>
          <p:nvPr/>
        </p:nvSpPr>
        <p:spPr>
          <a:xfrm>
            <a:off x="7358082" y="6072182"/>
            <a:ext cx="1643074" cy="785818"/>
          </a:xfrm>
          <a:prstGeom prst="leftArrow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43240" y="142852"/>
            <a:ext cx="324800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Правило№6</a:t>
            </a:r>
            <a:endParaRPr lang="ru-RU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1071546"/>
            <a:ext cx="820461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Контролируйте работу за компьютером. </a:t>
            </a:r>
            <a:endParaRPr lang="ru-RU" sz="36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86248" y="2333685"/>
            <a:ext cx="4643438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solidFill>
                  <a:srgbClr val="FF0000"/>
                </a:solidFill>
              </a:rPr>
              <a:t>Неограниченное использование компьютера может привести к физическим и психологическим заболеваниям (Интернет – зависимость).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21506" name="Picture 2" descr="Зависимость молодежи от социальных сетей. зависимость молодежи от социальных сетей - КОМПЬЮТЕР ДЛЯ НАЧИНАЮЩИХ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2928934"/>
            <a:ext cx="3619526" cy="2714644"/>
          </a:xfrm>
          <a:prstGeom prst="round2DiagRect">
            <a:avLst/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Стрелка влево 6">
            <a:hlinkClick r:id="rId3" action="ppaction://hlinksldjump"/>
          </p:cNvPr>
          <p:cNvSpPr/>
          <p:nvPr/>
        </p:nvSpPr>
        <p:spPr>
          <a:xfrm>
            <a:off x="7500926" y="6072182"/>
            <a:ext cx="1643074" cy="785818"/>
          </a:xfrm>
          <a:prstGeom prst="leftArrow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43240" y="142852"/>
            <a:ext cx="324800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Правило№7</a:t>
            </a:r>
            <a:endParaRPr lang="ru-RU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14414" y="1071546"/>
            <a:ext cx="6786610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Используйте для паролей трудно запоминаемый набор цифр и букв.</a:t>
            </a:r>
            <a:endParaRPr lang="ru-RU" sz="32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429124" y="2786058"/>
            <a:ext cx="45720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 </a:t>
            </a:r>
            <a:r>
              <a:rPr lang="ru-RU" sz="2800" b="1" i="1" dirty="0" smtClean="0">
                <a:solidFill>
                  <a:srgbClr val="FF0000"/>
                </a:solidFill>
              </a:rPr>
              <a:t>Не используйте в качестве паролей набор цифр: 1234, дату вашего рождения и т.п.      «Легкие» пароли быстро взламываются, и Вы можете стать жертвой злоумышленников.</a:t>
            </a:r>
            <a:endParaRPr lang="ru-RU" sz="2800" b="1" i="1" dirty="0">
              <a:solidFill>
                <a:srgbClr val="FF0000"/>
              </a:solidFill>
            </a:endParaRPr>
          </a:p>
        </p:txBody>
      </p:sp>
      <p:pic>
        <p:nvPicPr>
          <p:cNvPr id="20482" name="Picture 2" descr="Computer Virus Animation 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3143248"/>
            <a:ext cx="3238509" cy="242888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Стрелка влево 6">
            <a:hlinkClick r:id="rId3" action="ppaction://hlinksldjump"/>
          </p:cNvPr>
          <p:cNvSpPr/>
          <p:nvPr/>
        </p:nvSpPr>
        <p:spPr>
          <a:xfrm>
            <a:off x="7500926" y="6072182"/>
            <a:ext cx="1643074" cy="785818"/>
          </a:xfrm>
          <a:prstGeom prst="leftArrow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351</Words>
  <Application>Microsoft Office PowerPoint</Application>
  <PresentationFormat>Экран (4:3)</PresentationFormat>
  <Paragraphs>51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Слайд 1</vt:lpstr>
      <vt:lpstr>Содержание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777</dc:creator>
  <cp:lastModifiedBy>Учитель инф</cp:lastModifiedBy>
  <cp:revision>11</cp:revision>
  <dcterms:created xsi:type="dcterms:W3CDTF">2015-02-24T14:55:40Z</dcterms:created>
  <dcterms:modified xsi:type="dcterms:W3CDTF">2015-03-04T11:33:06Z</dcterms:modified>
</cp:coreProperties>
</file>