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9" r:id="rId3"/>
    <p:sldId id="257" r:id="rId4"/>
    <p:sldId id="271" r:id="rId5"/>
    <p:sldId id="272" r:id="rId6"/>
    <p:sldId id="263" r:id="rId7"/>
    <p:sldId id="258" r:id="rId8"/>
    <p:sldId id="264" r:id="rId9"/>
    <p:sldId id="260" r:id="rId10"/>
    <p:sldId id="270" r:id="rId11"/>
    <p:sldId id="269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41" autoAdjust="0"/>
  </p:normalViewPr>
  <p:slideViewPr>
    <p:cSldViewPr snapToGrid="0" showGuides="1">
      <p:cViewPr varScale="1">
        <p:scale>
          <a:sx n="81" d="100"/>
          <a:sy n="81" d="100"/>
        </p:scale>
        <p:origin x="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CF0DD-555F-4452-8DAF-4D6894C9E9D7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F80B-1F5A-4486-9B6F-FD61AF84A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3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F80B-1F5A-4486-9B6F-FD61AF84A9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6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6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21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9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0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2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8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1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7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0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7E4A-E858-4504-B86A-54677AC1806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93EF-ED7C-497C-AE2E-96FAD5E7C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08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4686009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ИССЛЕДОВАТЕЛЬСКАЯ      РАБОТА</a:t>
            </a:r>
            <a:br>
              <a:rPr lang="ru-RU" sz="53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700" dirty="0" smtClean="0"/>
              <a:t>«Длина окружности и площадь круга»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5212080"/>
            <a:ext cx="8791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Денят &quot;&lt;strong&gt;Пи&lt;/strong&gt;&quot; - Блогът на Биляна и Петър Събев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01" y="1892075"/>
            <a:ext cx="5875299" cy="1275146"/>
          </a:xfrm>
          <a:prstGeom prst="rect">
            <a:avLst/>
          </a:prstGeom>
        </p:spPr>
      </p:pic>
      <p:pic>
        <p:nvPicPr>
          <p:cNvPr id="5" name="Рисунок 4" descr="File:&lt;strong&gt;Pi&lt;/strong&gt; Music For The Motion Picture.jp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51" y="4408496"/>
            <a:ext cx="2101890" cy="19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266" y="152400"/>
            <a:ext cx="10510091" cy="6705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Чему равняется число Пи?</a:t>
            </a:r>
            <a:br>
              <a:rPr lang="ru-RU" dirty="0" smtClean="0"/>
            </a:br>
            <a:r>
              <a:rPr lang="ru-RU" sz="2000" dirty="0" smtClean="0"/>
              <a:t> 3.141592653589793238462643383279502884197169399375105820974944592307816406286208­998628034825342117067982148086513282306647093844609550582231725359408128481117450­284102701938521105559644622948954930381964428810975665933446128475648233786783165­271201909145648566923460348610454326648213393607260249141273724587006606315588174­881520920962829254091715364367892590360011330530548820466521384146951941511609433­057270365759591953092186117381932611793105118548074462379962749567351885752724891­227938183011949129833673362440656643086021394946395224737190702179860943702770539­217176293176752384674818467669405132000568127145263560827785771342757789609173637­178721468440901224953430146549585371050792279689258923542019956112129021960864034­418159813629774771309960518707211349999998372978049951059731732816096318595024459­455346908302642522308253344685035261931188171010003137838752886587533208381420617­177669147303598253490428755468731159562863882353787593751957781857780532171226806­613001927876611195909216420198938095257201065485863278865936153381827968230301952­035301852968995773622599413891249721775283479131515574857242454150695950829533116­861727855889075098381754637464939319255060400927701671139009848824012858361603563­707660104710181942955596198946767837449448255379774726847104047534646208046684259­069491293313677028989152104752162056966024058038150193511253382430035587640247496­473263914199272604269922796782354781636009341721641219924586315030286182974555706­749838505494588586926995690927210797509302955321165344987202755960236480665499119­881834797753566369807426542527862551818417574672890977772793800081647060016145249­192173217214772350141441973568548161361157352552133475741849468438523323907394143­334547762416862518983569485562099219222184272550254256887671790494601653466804988­627232791786085784383827967976681454100953883786360950680064225125205117392984896­084128488626945604241965285022210661186306744278622039194945047123713786960956364­37…………………………………………. </a:t>
            </a:r>
            <a:endParaRPr lang="ru-RU" sz="2000" dirty="0"/>
          </a:p>
        </p:txBody>
      </p:sp>
      <p:pic>
        <p:nvPicPr>
          <p:cNvPr id="4" name="pesnya-pro-chislo-pi-31415926535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7288" y="5579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6363"/>
      </p:ext>
    </p:extLst>
  </p:cSld>
  <p:clrMapOvr>
    <a:masterClrMapping/>
  </p:clrMapOvr>
  <p:transition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472518" cy="1142984"/>
          </a:xfrm>
        </p:spPr>
        <p:txBody>
          <a:bodyPr/>
          <a:lstStyle/>
          <a:p>
            <a:r>
              <a:rPr lang="ru-RU" dirty="0" smtClean="0"/>
              <a:t>Способ запоминания числа Пи.</a:t>
            </a:r>
            <a:endParaRPr lang="ru-RU" dirty="0"/>
          </a:p>
        </p:txBody>
      </p:sp>
      <p:pic>
        <p:nvPicPr>
          <p:cNvPr id="3" name="Рисунок 2" descr="2017-12-20_16-50-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1" y="1142984"/>
            <a:ext cx="6758573" cy="5429287"/>
          </a:xfrm>
          <a:prstGeom prst="rect">
            <a:avLst/>
          </a:prstGeom>
        </p:spPr>
      </p:pic>
      <p:pic>
        <p:nvPicPr>
          <p:cNvPr id="4" name="Рисунок 3" descr="2017-12-20_16-54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79" y="2285992"/>
            <a:ext cx="2105965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3946" y="387927"/>
                <a:ext cx="8707581" cy="1052945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b="1" i="1" u="sng" dirty="0" smtClean="0"/>
                  <a:t>День рождения числа </a:t>
                </a:r>
                <a14:m>
                  <m:oMath xmlns:m="http://schemas.openxmlformats.org/officeDocument/2006/math">
                    <m:r>
                      <a:rPr lang="el-GR" sz="4800" b="1" i="1" u="sng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ru-RU" sz="4800" b="1" i="1" u="sng" dirty="0" smtClean="0"/>
                  <a:t> : 14 Марта.</a:t>
                </a:r>
                <a:endParaRPr lang="ru-RU" sz="4800" b="1" i="1" u="sng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3946" y="387927"/>
                <a:ext cx="8707581" cy="1052945"/>
              </a:xfrm>
              <a:blipFill>
                <a:blip r:embed="rId2"/>
                <a:stretch>
                  <a:fillRect l="-2939" t="-10465" b="-23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690255"/>
            <a:ext cx="8950036" cy="5167745"/>
          </a:xfrm>
        </p:spPr>
      </p:pic>
    </p:spTree>
    <p:extLst>
      <p:ext uri="{BB962C8B-B14F-4D97-AF65-F5344CB8AC3E}">
        <p14:creationId xmlns:p14="http://schemas.microsoft.com/office/powerpoint/2010/main" val="26795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48" y="1718631"/>
            <a:ext cx="6583495" cy="4847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73" y="618518"/>
            <a:ext cx="4924540" cy="51410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Выполнили работу: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КОМАНДА «КОСМИЧЕСКИЕ МАТЕМАТИКИ»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Евдокимова </a:t>
            </a:r>
            <a:r>
              <a:rPr lang="ru-RU" dirty="0" err="1" smtClean="0"/>
              <a:t>еЛизавета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Полевая Екатерина,</a:t>
            </a:r>
            <a:br>
              <a:rPr lang="ru-RU" dirty="0" smtClean="0"/>
            </a:br>
            <a:r>
              <a:rPr lang="ru-RU" dirty="0" smtClean="0"/>
              <a:t>Мельников Роман,</a:t>
            </a:r>
            <a:br>
              <a:rPr lang="ru-RU" dirty="0" smtClean="0"/>
            </a:br>
            <a:r>
              <a:rPr lang="ru-RU" dirty="0" smtClean="0"/>
              <a:t>Алешина Алина.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906" y="2969832"/>
            <a:ext cx="10591408" cy="2029680"/>
          </a:xfrm>
        </p:spPr>
        <p:txBody>
          <a:bodyPr>
            <a:noAutofit/>
          </a:bodyPr>
          <a:lstStyle/>
          <a:p>
            <a:r>
              <a:rPr lang="ru-RU" sz="6000" dirty="0" smtClean="0"/>
              <a:t>ЦЕЛЬ:</a:t>
            </a:r>
            <a:br>
              <a:rPr lang="ru-RU" sz="6000" dirty="0" smtClean="0"/>
            </a:br>
            <a:r>
              <a:rPr lang="ru-RU" sz="6000" dirty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РАСШИРИТЬ СВОИ ЗНАНИЯ ОБ ОКРУЖНОСТИ И КРУГЕ.</a:t>
            </a:r>
            <a:br>
              <a:rPr lang="ru-RU" sz="6000" dirty="0" smtClean="0"/>
            </a:br>
            <a:r>
              <a:rPr lang="ru-RU" sz="6000" dirty="0"/>
              <a:t>Изучить формулы длины окружности и </a:t>
            </a:r>
            <a:r>
              <a:rPr lang="ru-RU" sz="6000" dirty="0" smtClean="0"/>
              <a:t>площади </a:t>
            </a:r>
            <a:r>
              <a:rPr lang="ru-RU" sz="6000" dirty="0"/>
              <a:t>круга</a:t>
            </a:r>
            <a:br>
              <a:rPr lang="ru-RU" sz="6000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1389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5934508" cy="443075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0" y="156117"/>
            <a:ext cx="6691583" cy="5954751"/>
          </a:xfrm>
        </p:spPr>
        <p:txBody>
          <a:bodyPr>
            <a:normAutofit fontScale="55000" lnSpcReduction="20000"/>
          </a:bodyPr>
          <a:lstStyle/>
          <a:p>
            <a:r>
              <a:rPr lang="ru-RU" sz="6600" dirty="0" smtClean="0"/>
              <a:t>ЗАДАЧИ:</a:t>
            </a:r>
          </a:p>
          <a:p>
            <a:r>
              <a:rPr lang="ru-RU" sz="6600" dirty="0" smtClean="0"/>
              <a:t>1)Познакомиться </a:t>
            </a:r>
            <a:r>
              <a:rPr lang="ru-RU" sz="6600" dirty="0"/>
              <a:t>с числом </a:t>
            </a:r>
            <a:r>
              <a:rPr lang="el-GR" sz="10600" dirty="0" smtClean="0">
                <a:solidFill>
                  <a:srgbClr val="FF0000"/>
                </a:solidFill>
              </a:rPr>
              <a:t>π</a:t>
            </a:r>
            <a:r>
              <a:rPr lang="ru-RU" sz="6600" dirty="0" smtClean="0"/>
              <a:t>.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>2)Изучить формулы длины окружности и площадь круга.</a:t>
            </a:r>
            <a:br>
              <a:rPr lang="ru-RU" sz="6600" dirty="0"/>
            </a:br>
            <a:r>
              <a:rPr lang="ru-RU" sz="6600" dirty="0"/>
              <a:t>3)Изучить историю </a:t>
            </a:r>
            <a:r>
              <a:rPr lang="el-GR" sz="9600" dirty="0">
                <a:solidFill>
                  <a:srgbClr val="FF0000"/>
                </a:solidFill>
              </a:rPr>
              <a:t>π</a:t>
            </a:r>
            <a:r>
              <a:rPr lang="ru-RU" sz="6600" dirty="0" smtClean="0"/>
              <a:t>.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>4)Найти способы запоминания числа Пи.</a:t>
            </a:r>
            <a:endParaRPr lang="ru-RU" sz="6600" dirty="0" smtClean="0"/>
          </a:p>
        </p:txBody>
      </p:sp>
      <p:pic>
        <p:nvPicPr>
          <p:cNvPr id="8" name="Рисунок 7" descr="&lt;strong&gt;Patrick&lt;/strong&gt; Star from Spongebob laughing (Team Fortress 2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9" name="Рисунок 8" descr="japhetsintegratedtech - caleig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12" y="4125951"/>
            <a:ext cx="3389026" cy="2077264"/>
          </a:xfrm>
          <a:prstGeom prst="rect">
            <a:avLst/>
          </a:prstGeom>
        </p:spPr>
      </p:pic>
      <p:pic>
        <p:nvPicPr>
          <p:cNvPr id="10" name="Рисунок 9" descr="ИКТ НА УРОКАХ &lt;strong&gt;МАТЕМАТИКИ&lt;/strong&gt; В НАЧАЛЬНОЙ ШКОЛ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68" y="156117"/>
            <a:ext cx="32004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u="sng" dirty="0">
                <a:solidFill>
                  <a:srgbClr val="FFC000"/>
                </a:solidFill>
              </a:rPr>
              <a:t>ОБОРУДОВАНИЕ: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Круглые предметы(стакан, </a:t>
            </a:r>
            <a:r>
              <a:rPr lang="ru-RU" dirty="0" smtClean="0"/>
              <a:t>бокал, </a:t>
            </a:r>
            <a:r>
              <a:rPr lang="ru-RU" dirty="0"/>
              <a:t>пенал, обруч…), линейка, нитка.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1" y="3910988"/>
            <a:ext cx="3029638" cy="2644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4" y="3910988"/>
            <a:ext cx="2849943" cy="2644047"/>
          </a:xfrm>
          <a:prstGeom prst="rect">
            <a:avLst/>
          </a:prstGeom>
        </p:spPr>
      </p:pic>
      <p:pic>
        <p:nvPicPr>
          <p:cNvPr id="5" name="Рисунок 4" descr="2017-12-19_18-06-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6101" y="3910988"/>
            <a:ext cx="2074844" cy="2527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1" y="2661138"/>
            <a:ext cx="5200650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45" y="1733488"/>
            <a:ext cx="19145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55591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Ход работы: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69197"/>
              </p:ext>
            </p:extLst>
          </p:nvPr>
        </p:nvGraphicFramePr>
        <p:xfrm>
          <a:off x="2031996" y="1791222"/>
          <a:ext cx="9558321" cy="3118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090">
                  <a:extLst>
                    <a:ext uri="{9D8B030D-6E8A-4147-A177-3AD203B41FA5}">
                      <a16:colId xmlns:a16="http://schemas.microsoft.com/office/drawing/2014/main" xmlns="" val="3876790138"/>
                    </a:ext>
                  </a:extLst>
                </a:gridCol>
                <a:gridCol w="1508166">
                  <a:extLst>
                    <a:ext uri="{9D8B030D-6E8A-4147-A177-3AD203B41FA5}">
                      <a16:colId xmlns:a16="http://schemas.microsoft.com/office/drawing/2014/main" xmlns="" val="1693988381"/>
                    </a:ext>
                  </a:extLst>
                </a:gridCol>
                <a:gridCol w="1896451">
                  <a:extLst>
                    <a:ext uri="{9D8B030D-6E8A-4147-A177-3AD203B41FA5}">
                      <a16:colId xmlns:a16="http://schemas.microsoft.com/office/drawing/2014/main" xmlns="" val="569256630"/>
                    </a:ext>
                  </a:extLst>
                </a:gridCol>
                <a:gridCol w="1502569">
                  <a:extLst>
                    <a:ext uri="{9D8B030D-6E8A-4147-A177-3AD203B41FA5}">
                      <a16:colId xmlns:a16="http://schemas.microsoft.com/office/drawing/2014/main" xmlns="" val="1815706312"/>
                    </a:ext>
                  </a:extLst>
                </a:gridCol>
                <a:gridCol w="1921125">
                  <a:extLst>
                    <a:ext uri="{9D8B030D-6E8A-4147-A177-3AD203B41FA5}">
                      <a16:colId xmlns:a16="http://schemas.microsoft.com/office/drawing/2014/main" xmlns="" val="3484165371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xmlns="" val="349323855"/>
                    </a:ext>
                  </a:extLst>
                </a:gridCol>
              </a:tblGrid>
              <a:tr h="8479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предмет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 (ДИАМЕТР)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(РАДИУС)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С</a:t>
                      </a:r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</a:rPr>
                        <a:t> (ДЛИНА ОКРУЖНОСТИ)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ОТНОШЕНИЕ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</a:rPr>
                        <a:t>    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C/d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277675"/>
                  </a:ext>
                </a:extLst>
              </a:tr>
              <a:tr h="7115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скотч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4,5см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2,25см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14,1см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3,1(3) (</a:t>
                      </a:r>
                      <a:r>
                        <a:rPr lang="ru-RU" sz="2000" dirty="0" err="1" smtClean="0"/>
                        <a:t>приб</a:t>
                      </a:r>
                      <a:r>
                        <a:rPr lang="ru-RU" sz="2000" dirty="0" smtClean="0"/>
                        <a:t>.)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19985"/>
                  </a:ext>
                </a:extLst>
              </a:tr>
              <a:tr h="7115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банка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6,2см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3,1см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19,45см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3,14…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3622606"/>
                  </a:ext>
                </a:extLst>
              </a:tr>
              <a:tr h="8479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Коробка леденцов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31,45см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3,14…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7602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62597" y="5370017"/>
            <a:ext cx="5937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П=3,1415926535</a:t>
            </a:r>
            <a:r>
              <a:rPr lang="ru-RU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658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89209"/>
            <a:ext cx="9905998" cy="6155474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00B050"/>
                </a:solidFill>
              </a:rPr>
              <a:t/>
            </a:r>
            <a:br>
              <a:rPr lang="ru-RU" sz="4000" u="sng" dirty="0" smtClean="0">
                <a:solidFill>
                  <a:srgbClr val="00B050"/>
                </a:solidFill>
              </a:rPr>
            </a:br>
            <a:r>
              <a:rPr lang="ru-RU" sz="4000" u="sng" dirty="0">
                <a:solidFill>
                  <a:srgbClr val="00B050"/>
                </a:solidFill>
              </a:rPr>
              <a:t/>
            </a:r>
            <a:br>
              <a:rPr lang="ru-RU" sz="4000" u="sng" dirty="0">
                <a:solidFill>
                  <a:srgbClr val="00B050"/>
                </a:solidFill>
              </a:rPr>
            </a:br>
            <a:r>
              <a:rPr lang="ru-RU" sz="4000" u="sng" dirty="0" smtClean="0">
                <a:solidFill>
                  <a:srgbClr val="00B050"/>
                </a:solidFill>
              </a:rPr>
              <a:t>ЧИСЛО ПИ </a:t>
            </a:r>
            <a:r>
              <a:rPr lang="ru-RU" sz="4000" dirty="0" smtClean="0"/>
              <a:t>- МАТЕМАТИЧЕСАЯ ПОСТОЯННАЯ, РАВНАЯ ОТНОШЕНИЮ длины  окружности к её диаметру. Равна приблизительно 3,1415926535…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u="sng" dirty="0"/>
          </a:p>
        </p:txBody>
      </p:sp>
      <p:pic>
        <p:nvPicPr>
          <p:cNvPr id="4" name="Рисунок 3" descr="Такая разная &lt;strong&gt;математика&lt;/strong&gt;: Генератор примеров &quot;Решебник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98" y="4071708"/>
            <a:ext cx="4075306" cy="27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622976"/>
          </a:xfrm>
        </p:spPr>
        <p:txBody>
          <a:bodyPr/>
          <a:lstStyle/>
          <a:p>
            <a:r>
              <a:rPr lang="ru-RU" dirty="0" err="1" smtClean="0"/>
              <a:t>ппп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0035"/>
              </p:ext>
            </p:extLst>
          </p:nvPr>
        </p:nvGraphicFramePr>
        <p:xfrm>
          <a:off x="961898" y="1911926"/>
          <a:ext cx="10085512" cy="2755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1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1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1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1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876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ru-RU" dirty="0" smtClean="0"/>
                        <a:t> (радиус)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ru-RU" dirty="0" smtClean="0"/>
                        <a:t> (площадь круга)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32,15см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12,56см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55,38см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8" y="4747846"/>
            <a:ext cx="4762005" cy="1937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1348" y="486509"/>
            <a:ext cx="4794390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Площадь круга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20040"/>
                <a:ext cx="9905998" cy="747521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ФОРМУЛЫ ДЛИНЫ ОКРУЖНОСТИ:</a:t>
                </a:r>
                <a:br>
                  <a:rPr lang="ru-RU" dirty="0" smtClean="0"/>
                </a:br>
                <a:r>
                  <a:rPr lang="ru-RU" u="sng" dirty="0"/>
                  <a:t>С-ДЛИНА ОКРУЖНОСТИ</a:t>
                </a:r>
                <a:br>
                  <a:rPr lang="ru-RU" u="sng" dirty="0"/>
                </a:br>
                <a:r>
                  <a:rPr lang="ru-RU" b="1" u="sng" dirty="0">
                    <a:solidFill>
                      <a:srgbClr val="FFC000"/>
                    </a:solidFill>
                  </a:rPr>
                  <a:t>С</a:t>
                </a:r>
                <a:r>
                  <a:rPr lang="ru-RU" b="1" u="sng" dirty="0" smtClean="0">
                    <a:solidFill>
                      <a:srgbClr val="FFC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sz="4000" b="1" i="1" u="sng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ru-RU" sz="4000" b="1" i="1" u="sng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000" b="1" i="1" u="sng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ru-RU" sz="4000" b="1" u="sng" dirty="0">
                    <a:solidFill>
                      <a:srgbClr val="FFC000"/>
                    </a:solidFill>
                  </a:rPr>
                  <a:t/>
                </a:r>
                <a:br>
                  <a:rPr lang="ru-RU" sz="4000" b="1" u="sng" dirty="0">
                    <a:solidFill>
                      <a:srgbClr val="FFC000"/>
                    </a:solidFill>
                  </a:rPr>
                </a:br>
                <a:r>
                  <a:rPr lang="en-US" sz="4000" b="1" u="sng" dirty="0">
                    <a:solidFill>
                      <a:srgbClr val="FFC000"/>
                    </a:solidFill>
                  </a:rPr>
                  <a:t>c= 2</a:t>
                </a:r>
                <a14:m>
                  <m:oMath xmlns:m="http://schemas.openxmlformats.org/officeDocument/2006/math">
                    <m:r>
                      <a:rPr lang="ru-RU" sz="4000" b="1" i="1" u="sng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000" b="1" i="1" u="sng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ru-RU" b="1" dirty="0">
                    <a:solidFill>
                      <a:srgbClr val="FFC000"/>
                    </a:solidFill>
                  </a:rPr>
                  <a:t/>
                </a:r>
                <a:br>
                  <a:rPr lang="ru-RU" b="1" dirty="0">
                    <a:solidFill>
                      <a:srgbClr val="FFC000"/>
                    </a:solidFill>
                  </a:rPr>
                </a:br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/>
                  <a:t/>
                </a:r>
                <a:br>
                  <a:rPr lang="ru-RU" dirty="0"/>
                </a:br>
                <a:r>
                  <a:rPr lang="en-US" sz="5300" b="1" u="sng" dirty="0" smtClean="0">
                    <a:solidFill>
                      <a:srgbClr val="FFC000"/>
                    </a:solidFill>
                  </a:rPr>
                  <a:t>s= </a:t>
                </a:r>
                <a14:m>
                  <m:oMath xmlns:m="http://schemas.openxmlformats.org/officeDocument/2006/math">
                    <m:r>
                      <a:rPr lang="ru-RU" sz="5300" b="1" i="1" u="sng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300" b="1" i="1" u="sng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sz="5300" b="1" i="1" u="sng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5300" b="1" i="1" u="sng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ru-RU" sz="5300" b="1" i="0" u="sng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ПЛОЩАДЬ КРУГА</a:t>
                </a:r>
                <a:br>
                  <a:rPr lang="ru-RU" dirty="0" smtClean="0"/>
                </a:br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20040"/>
                <a:ext cx="9905998" cy="747521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-3361344" y="7035233"/>
            <a:ext cx="19420493" cy="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4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ractur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2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107</Words>
  <Application>Microsoft Office PowerPoint</Application>
  <PresentationFormat>Широкоэкранный</PresentationFormat>
  <Paragraphs>58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Trebuchet MS</vt:lpstr>
      <vt:lpstr>Tw Cen MT</vt:lpstr>
      <vt:lpstr>Контур</vt:lpstr>
      <vt:lpstr>ИССЛЕДОВАТЕЛЬСКАЯ      РАБОТА  «Длина окружности и площадь круга» </vt:lpstr>
      <vt:lpstr>ЦЕЛЬ:   РАСШИРИТЬ СВОИ ЗНАНИЯ ОБ ОКРУЖНОСТИ И КРУГЕ. Изучить формулы длины окружности и площади круга </vt:lpstr>
      <vt:lpstr> </vt:lpstr>
      <vt:lpstr> ОБОРУДОВАНИЕ: Круглые предметы(стакан, бокал, пенал, обруч…), линейка, нитка.</vt:lpstr>
      <vt:lpstr>Презентация PowerPoint</vt:lpstr>
      <vt:lpstr> Ход работы:</vt:lpstr>
      <vt:lpstr>  ЧИСЛО ПИ - МАТЕМАТИЧЕСАЯ ПОСТОЯННАЯ, РАВНАЯ ОТНОШЕНИЮ длины  окружности к её диаметру. Равна приблизительно 3,1415926535…   </vt:lpstr>
      <vt:lpstr>ппп</vt:lpstr>
      <vt:lpstr> ФОРМУЛЫ ДЛИНЫ ОКРУЖНОСТИ: С-ДЛИНА ОКРУЖНОСТИ С=π∗d c= 2πr    s= π∗r^2 - ПЛОЩАДЬ КРУГА    </vt:lpstr>
      <vt:lpstr>Чему равняется число Пи?  3.141592653589793238462643383279502884197169399375105820974944592307816406286208­998628034825342117067982148086513282306647093844609550582231725359408128481117450­284102701938521105559644622948954930381964428810975665933446128475648233786783165­271201909145648566923460348610454326648213393607260249141273724587006606315588174­881520920962829254091715364367892590360011330530548820466521384146951941511609433­057270365759591953092186117381932611793105118548074462379962749567351885752724891­227938183011949129833673362440656643086021394946395224737190702179860943702770539­217176293176752384674818467669405132000568127145263560827785771342757789609173637­178721468440901224953430146549585371050792279689258923542019956112129021960864034­418159813629774771309960518707211349999998372978049951059731732816096318595024459­455346908302642522308253344685035261931188171010003137838752886587533208381420617­177669147303598253490428755468731159562863882353787593751957781857780532171226806­613001927876611195909216420198938095257201065485863278865936153381827968230301952­035301852968995773622599413891249721775283479131515574857242454150695950829533116­861727855889075098381754637464939319255060400927701671139009848824012858361603563­707660104710181942955596198946767837449448255379774726847104047534646208046684259­069491293313677028989152104752162056966024058038150193511253382430035587640247496­473263914199272604269922796782354781636009341721641219924586315030286182974555706­749838505494588586926995690927210797509302955321165344987202755960236480665499119­881834797753566369807426542527862551818417574672890977772793800081647060016145249­192173217214772350141441973568548161361157352552133475741849468438523323907394143­334547762416862518983569485562099219222184272550254256887671790494601653466804988­627232791786085784383827967976681454100953883786360950680064225125205117392984896­084128488626945604241965285022210661186306744278622039194945047123713786960956364­37…………………………………………. </vt:lpstr>
      <vt:lpstr>Способ запоминания числа Пи.</vt:lpstr>
      <vt:lpstr>День рождения числа π : 14 Марта.</vt:lpstr>
      <vt:lpstr>Выполнили работу:   КОМАНДА «КОСМИЧЕСКИЕ МАТЕМАТИКИ»  Евдокимова еЛизавета, Полевая Екатерина, Мельников Роман, Алешина Алина.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     РАБОТА  «Длина окружности и площадь круга»</dc:title>
  <dc:creator>ученик</dc:creator>
  <cp:lastModifiedBy>masandi</cp:lastModifiedBy>
  <cp:revision>28</cp:revision>
  <dcterms:created xsi:type="dcterms:W3CDTF">2017-12-20T09:09:43Z</dcterms:created>
  <dcterms:modified xsi:type="dcterms:W3CDTF">2018-01-13T21:11:09Z</dcterms:modified>
</cp:coreProperties>
</file>