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notesMasterIdLst>
    <p:notesMasterId r:id="rId24"/>
  </p:notes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ей" initials="А" lastIdx="3" clrIdx="0">
    <p:extLst>
      <p:ext uri="{19B8F6BF-5375-455C-9EA6-DF929625EA0E}">
        <p15:presenceInfo xmlns:p15="http://schemas.microsoft.com/office/powerpoint/2012/main" userId="Алексей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15389-9C10-452D-A477-937E1630FA51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5BF-EE30-4F81-B366-BF4BD4680B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0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15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430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534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0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147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79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D635BF-EE30-4F81-B366-BF4BD4680BCA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395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72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14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8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09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58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68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6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23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23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68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DC5700B-F1A7-4D9E-82B8-978E49370BD0}" type="datetimeFigureOut">
              <a:rPr lang="ru-RU" smtClean="0"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8394790-0D2C-47A8-AA2C-FCB5E12DD8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22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athb-ege.sdamgia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6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1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виток: горизонтальный 2">
            <a:extLst>
              <a:ext uri="{FF2B5EF4-FFF2-40B4-BE49-F238E27FC236}">
                <a16:creationId xmlns:a16="http://schemas.microsoft.com/office/drawing/2014/main" id="{B96C812B-E7D8-4E46-8C4A-0A3C08FDDA45}"/>
              </a:ext>
            </a:extLst>
          </p:cNvPr>
          <p:cNvSpPr/>
          <p:nvPr/>
        </p:nvSpPr>
        <p:spPr>
          <a:xfrm>
            <a:off x="1535184" y="1350628"/>
            <a:ext cx="9085277" cy="3649211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i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ЕГЭ </a:t>
            </a:r>
            <a:r>
              <a:rPr lang="ru-RU" sz="4800" i="1" dirty="0" smtClean="0">
                <a:solidFill>
                  <a:schemeClr val="bg1"/>
                </a:solidFill>
                <a:latin typeface="Bahnschrift SemiBold" panose="020B0502040204020203" pitchFamily="34" charset="0"/>
              </a:rPr>
              <a:t>МАТЕМАТИКА БАЗА</a:t>
            </a:r>
            <a:endParaRPr lang="ru-RU" sz="4800" i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80993" y="6211669"/>
            <a:ext cx="6282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Impact" panose="020B0806030902050204" pitchFamily="34" charset="0"/>
                <a:hlinkClick r:id="rId2"/>
              </a:rPr>
              <a:t>ЕГЭ−2022, Математика базового уровня: задания, ответы, решения. Обучающая система Дмитрия Гущина (sdamgia.ru)</a:t>
            </a:r>
            <a:endParaRPr lang="ru-RU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618128" y="5947103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8.3</a:t>
            </a:r>
          </a:p>
          <a:p>
            <a:endParaRPr lang="ru-RU" dirty="0"/>
          </a:p>
        </p:txBody>
      </p:sp>
      <p:sp>
        <p:nvSpPr>
          <p:cNvPr id="5" name="Пятиугольник 4">
            <a:hlinkClick r:id="rId3" action="ppaction://hlinksldjump"/>
          </p:cNvPr>
          <p:cNvSpPr/>
          <p:nvPr/>
        </p:nvSpPr>
        <p:spPr>
          <a:xfrm flipH="1">
            <a:off x="1350579" y="5947103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A8E56D-AD64-40D1-8D6E-0D9F777C12AB}"/>
                  </a:ext>
                </a:extLst>
              </p:cNvPr>
              <p:cNvSpPr txBox="1"/>
              <p:nvPr/>
            </p:nvSpPr>
            <p:spPr>
              <a:xfrm>
                <a:off x="1350579" y="1103531"/>
                <a:ext cx="1042232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фирме </a:t>
                </a:r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«Родник» стоимость (в рублях) колодца из железобетонных колец рассчитывается по формуле</a:t>
                </a:r>
                <a:r>
                  <a:rPr lang="en-US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=6000+4100×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число колец, установленных при рытье колодца. Пользуясь этой формулой, рассчитайте стоимость колодца из 5 колец.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A8E56D-AD64-40D1-8D6E-0D9F777C1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1103531"/>
                <a:ext cx="10422321" cy="923330"/>
              </a:xfrm>
              <a:prstGeom prst="rect">
                <a:avLst/>
              </a:prstGeom>
              <a:blipFill>
                <a:blip r:embed="rId4"/>
                <a:stretch>
                  <a:fillRect l="-527" t="-3311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13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313635" y="587336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8.4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350578" y="587336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4E5886-AF1D-4C54-8F7B-5342E27ABD75}"/>
                  </a:ext>
                </a:extLst>
              </p:cNvPr>
              <p:cNvSpPr txBox="1"/>
              <p:nvPr/>
            </p:nvSpPr>
            <p:spPr>
              <a:xfrm>
                <a:off x="1350578" y="1103531"/>
                <a:ext cx="1036517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параллелограмма</a:t>
                </a:r>
                <a:r>
                  <a:rPr lang="en-US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в </m:t>
                        </m:r>
                        <m:sSup>
                          <m:sSupPr>
                            <m:ctrlP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м</m:t>
                            </m:r>
                          </m:e>
                          <m:sup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можно вычислить по формуле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</m:e>
                    </m:func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 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стороны параллелограмма (в метрах). Пользуясь этой формулой, найдите площадь параллелограмма, если его стороны 10м, 12м 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=0,5.</m:t>
                        </m:r>
                      </m:e>
                    </m:func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4E5886-AF1D-4C54-8F7B-5342E27AB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8" y="1103531"/>
                <a:ext cx="10365171" cy="923330"/>
              </a:xfrm>
              <a:prstGeom prst="rect">
                <a:avLst/>
              </a:prstGeom>
              <a:blipFill>
                <a:blip r:embed="rId4"/>
                <a:stretch>
                  <a:fillRect l="-529" t="-3311" r="-294" b="-9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58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7587578" y="590636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8.5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350579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6CA2BD-066F-42A7-951F-7CCCC059E27D}"/>
                  </a:ext>
                </a:extLst>
              </p:cNvPr>
              <p:cNvSpPr txBox="1"/>
              <p:nvPr/>
            </p:nvSpPr>
            <p:spPr>
              <a:xfrm>
                <a:off x="1350579" y="1103531"/>
                <a:ext cx="10755696" cy="10374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ромба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в </m:t>
                        </m:r>
                        <m:sSup>
                          <m:sSupPr>
                            <m:ctrlP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м</m:t>
                            </m:r>
                          </m:e>
                          <m:sup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можно вычислить по формуле</a:t>
                </a:r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ru-RU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где </m:t>
                    </m:r>
                    <m:sSub>
                      <m:sSubPr>
                        <m:ctrlP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ru-RU" i="1" dirty="0"/>
                  <a:t> 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диагонали ромба (в метрах). Пользуясь этой формулой, найдите диагональ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диагональ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равна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30м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 площадь ромба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120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76CA2BD-066F-42A7-951F-7CCCC059E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1103531"/>
                <a:ext cx="10755696" cy="1037463"/>
              </a:xfrm>
              <a:prstGeom prst="rect">
                <a:avLst/>
              </a:prstGeom>
              <a:blipFill>
                <a:blip r:embed="rId4"/>
                <a:stretch>
                  <a:fillRect l="-510" b="-8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230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7.1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 flipH="1">
            <a:off x="1350578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50578" y="1103531"/>
                <a:ext cx="9454851" cy="736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Заметим что</a:t>
                </a:r>
                <a:r>
                  <a:rPr lang="ru-RU" i="1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×15</m:t>
                        </m:r>
                      </m:e>
                    </m:rad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rad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</m:oMath>
                </a14:m>
                <a:r>
                  <a:rPr lang="ru-RU" dirty="0"/>
                  <a:t> 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60</m:t>
                            </m:r>
                          </m:e>
                        </m:rad>
                      </m:e>
                    </m:d>
                    <m:r>
                      <a:rPr lang="ru-RU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</m:e>
                    </m: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=−15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8" y="1103531"/>
                <a:ext cx="9454851" cy="736355"/>
              </a:xfrm>
              <a:prstGeom prst="rect">
                <a:avLst/>
              </a:prstGeom>
              <a:blipFill>
                <a:blip r:embed="rId3"/>
                <a:stretch>
                  <a:fillRect l="-580" b="-82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496105" y="2344760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-15</a:t>
            </a:r>
          </a:p>
        </p:txBody>
      </p:sp>
      <p:sp>
        <p:nvSpPr>
          <p:cNvPr id="8" name="Пятиугольник 14">
            <a:hlinkClick r:id="rId4" action="ppaction://hlinksldjump"/>
          </p:cNvPr>
          <p:cNvSpPr/>
          <p:nvPr/>
        </p:nvSpPr>
        <p:spPr>
          <a:xfrm flipH="1">
            <a:off x="6457849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2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7.2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 flipH="1">
            <a:off x="1350579" y="580662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5026CD-087E-4BF5-9C93-DCCDFE1D230A}"/>
                  </a:ext>
                </a:extLst>
              </p:cNvPr>
              <p:cNvSpPr txBox="1"/>
              <p:nvPr/>
            </p:nvSpPr>
            <p:spPr>
              <a:xfrm>
                <a:off x="1350579" y="1103531"/>
                <a:ext cx="9756397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Последовательно получаем: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</m:e>
                          </m:rad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rad>
                        </m:e>
                      </m: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e>
                      </m: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  <a:p>
                <a:endParaRPr lang="ru-RU" i="1" dirty="0"/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Приведем другое решение: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</m:e>
                          </m:rad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rad>
                        </m:e>
                      </m:d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  <m:r>
                        <a:rPr 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324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144</m:t>
                          </m:r>
                        </m:e>
                      </m:rad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=18−12=6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95026CD-087E-4BF5-9C93-DCCDFE1D2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1103531"/>
                <a:ext cx="9756397" cy="1631216"/>
              </a:xfrm>
              <a:prstGeom prst="rect">
                <a:avLst/>
              </a:prstGeom>
              <a:blipFill>
                <a:blip r:embed="rId3"/>
                <a:stretch>
                  <a:fillRect l="-563" t="-1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9C5CD305-31A1-4603-8184-B0D3061AB879}"/>
              </a:ext>
            </a:extLst>
          </p:cNvPr>
          <p:cNvSpPr txBox="1"/>
          <p:nvPr/>
        </p:nvSpPr>
        <p:spPr>
          <a:xfrm>
            <a:off x="1476462" y="286487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Пятиугольник 14">
            <a:hlinkClick r:id="rId4" action="ppaction://hlinksldjump"/>
          </p:cNvPr>
          <p:cNvSpPr/>
          <p:nvPr/>
        </p:nvSpPr>
        <p:spPr>
          <a:xfrm flipH="1">
            <a:off x="6228777" y="580662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7.3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476462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516E90-EEF8-4A95-A69D-0C2A20C598A7}"/>
                  </a:ext>
                </a:extLst>
              </p:cNvPr>
              <p:cNvSpPr txBox="1"/>
              <p:nvPr/>
            </p:nvSpPr>
            <p:spPr>
              <a:xfrm>
                <a:off x="1476462" y="1103531"/>
                <a:ext cx="9756397" cy="658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Пользуясь свойствами логарифма, выполним преобразования: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func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=7×4=28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516E90-EEF8-4A95-A69D-0C2A20C59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462" y="1103531"/>
                <a:ext cx="9756397" cy="658642"/>
              </a:xfrm>
              <a:prstGeom prst="rect">
                <a:avLst/>
              </a:prstGeom>
              <a:blipFill>
                <a:blip r:embed="rId4"/>
                <a:stretch>
                  <a:fillRect l="-500" t="-4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4B5FB92-8C43-47C3-8AFF-0A81AFD43A47}"/>
              </a:ext>
            </a:extLst>
          </p:cNvPr>
          <p:cNvSpPr txBox="1"/>
          <p:nvPr/>
        </p:nvSpPr>
        <p:spPr>
          <a:xfrm>
            <a:off x="1476462" y="2103540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28</a:t>
            </a: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7047785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8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7.4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645547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313A01-55EA-4D0A-B13A-F7CF7CECED9F}"/>
                  </a:ext>
                </a:extLst>
              </p:cNvPr>
              <p:cNvSpPr txBox="1"/>
              <p:nvPr/>
            </p:nvSpPr>
            <p:spPr>
              <a:xfrm>
                <a:off x="1476462" y="1103531"/>
                <a:ext cx="9756397" cy="9330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Поскольку угол альфа лежит в четвёртой четверти, его тангенс отрицателен.</a:t>
                </a:r>
              </a:p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Поэтому</a:t>
                </a:r>
                <a:r>
                  <a:rPr lang="ru-RU" i="1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ru-RU" b="0" i="1" smtClean="0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e>
                                  <m:sup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10−1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ru-RU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313A01-55EA-4D0A-B13A-F7CF7CECED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462" y="1103531"/>
                <a:ext cx="9756397" cy="933012"/>
              </a:xfrm>
              <a:prstGeom prst="rect">
                <a:avLst/>
              </a:prstGeom>
              <a:blipFill>
                <a:blip r:embed="rId4"/>
                <a:stretch>
                  <a:fillRect l="-500" t="-3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4CD123F-5D1F-40B2-B322-23EB8CBA579D}"/>
              </a:ext>
            </a:extLst>
          </p:cNvPr>
          <p:cNvSpPr txBox="1"/>
          <p:nvPr/>
        </p:nvSpPr>
        <p:spPr>
          <a:xfrm>
            <a:off x="1476462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-3 </a:t>
            </a: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354660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1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7.5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961055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8162CE-A503-4F69-A6ED-646E24EBA6DE}"/>
                  </a:ext>
                </a:extLst>
              </p:cNvPr>
              <p:cNvSpPr txBox="1"/>
              <p:nvPr/>
            </p:nvSpPr>
            <p:spPr>
              <a:xfrm>
                <a:off x="1350579" y="941606"/>
                <a:ext cx="9756397" cy="701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Выполним преобразования: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−4</m:t>
                      </m:r>
                      <m:rad>
                        <m:radPr>
                          <m:degHide m:val="on"/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750</m:t>
                                  </m:r>
                                </m:e>
                                <m:sup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°</m:t>
                                  </m:r>
                                </m:sup>
                              </m:sSup>
                            </m:e>
                          </m:d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=−4</m:t>
                          </m:r>
                          <m:rad>
                            <m:radPr>
                              <m:degHide m:val="on"/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b="0" i="1" smtClean="0">
                                          <a:latin typeface="Cambria Math" panose="02040503050406030204" pitchFamily="18" charset="0"/>
                                        </a:rPr>
                                        <m:t>750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°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=−4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ru-RU" b="0" i="1" smtClean="0">
                                              <a:latin typeface="Cambria Math" panose="02040503050406030204" pitchFamily="18" charset="0"/>
                                            </a:rPr>
                                            <m:t>720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°</m:t>
                                          </m:r>
                                        </m:sup>
                                      </m:sSup>
                                      <m:r>
                                        <a:rPr lang="ru-RU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ru-RU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ru-RU" b="0" i="1" smtClean="0"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e>
                                        <m:sup>
                                          <m:r>
                                            <a:rPr lang="ru-RU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°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=−4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ru-RU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ru-RU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func>
                                    <m:func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fName>
                                    <m:e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ru-RU" b="0" i="1" smtClean="0">
                                              <a:latin typeface="Cambria Math" panose="02040503050406030204" pitchFamily="18" charset="0"/>
                                            </a:rPr>
                                            <m:t>30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°</m:t>
                                          </m:r>
                                        </m:sup>
                                      </m:sSup>
                                      <m:r>
                                        <a:rPr lang="ru-RU" b="0" i="1" smtClean="0">
                                          <a:latin typeface="Cambria Math" panose="02040503050406030204" pitchFamily="18" charset="0"/>
                                        </a:rPr>
                                        <m:t>=−6</m:t>
                                      </m:r>
                                    </m:e>
                                  </m:func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88162CE-A503-4F69-A6ED-646E24EBA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941606"/>
                <a:ext cx="9756397" cy="701218"/>
              </a:xfrm>
              <a:prstGeom prst="rect">
                <a:avLst/>
              </a:prstGeom>
              <a:blipFill>
                <a:blip r:embed="rId4"/>
                <a:stretch>
                  <a:fillRect l="-563" t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7E001A9-7DC6-4665-BD7D-2081E1B5A01A}"/>
              </a:ext>
            </a:extLst>
          </p:cNvPr>
          <p:cNvSpPr txBox="1"/>
          <p:nvPr/>
        </p:nvSpPr>
        <p:spPr>
          <a:xfrm>
            <a:off x="1350579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-6</a:t>
            </a: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457849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96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8.1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350579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F4C763-7E04-42BD-880E-56F3133B9F68}"/>
              </a:ext>
            </a:extLst>
          </p:cNvPr>
          <p:cNvSpPr txBox="1"/>
          <p:nvPr/>
        </p:nvSpPr>
        <p:spPr>
          <a:xfrm>
            <a:off x="1350579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AF52150-4B82-49E7-B224-C8133C812105}"/>
                  </a:ext>
                </a:extLst>
              </p:cNvPr>
              <p:cNvSpPr txBox="1"/>
              <p:nvPr/>
            </p:nvSpPr>
            <p:spPr>
              <a:xfrm>
                <a:off x="1350579" y="780365"/>
                <a:ext cx="8431596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Подставляя значения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получаем: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84=12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откуда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=7.</m:t>
                    </m:r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AF52150-4B82-49E7-B224-C8133C812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780365"/>
                <a:ext cx="8431596" cy="484043"/>
              </a:xfrm>
              <a:prstGeom prst="rect">
                <a:avLst/>
              </a:prstGeom>
              <a:blipFill>
                <a:blip r:embed="rId4"/>
                <a:stretch>
                  <a:fillRect l="-651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295617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8.2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350579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BDA72DB-076E-4B73-91E4-AB1A8DA44F8E}"/>
                  </a:ext>
                </a:extLst>
              </p:cNvPr>
              <p:cNvSpPr txBox="1"/>
              <p:nvPr/>
            </p:nvSpPr>
            <p:spPr>
              <a:xfrm>
                <a:off x="1350579" y="1103531"/>
                <a:ext cx="9756397" cy="726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Подставим значения в формулу и вычислим: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×18×27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×3×2×9×9×3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</m:t>
                      </m:r>
                    </m:oMath>
                  </m:oMathPara>
                </a14:m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BDA72DB-076E-4B73-91E4-AB1A8DA44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1103531"/>
                <a:ext cx="9756397" cy="726994"/>
              </a:xfrm>
              <a:prstGeom prst="rect">
                <a:avLst/>
              </a:prstGeom>
              <a:blipFill>
                <a:blip r:embed="rId4"/>
                <a:stretch>
                  <a:fillRect l="-563" t="-4202" b="-2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C95E773-140D-4126-BCC5-CFA23614BF05}"/>
              </a:ext>
            </a:extLst>
          </p:cNvPr>
          <p:cNvSpPr txBox="1"/>
          <p:nvPr/>
        </p:nvSpPr>
        <p:spPr>
          <a:xfrm>
            <a:off x="1350579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228777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2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>
            <a:hlinkClick r:id="rId2" action="ppaction://hlinksldjump"/>
          </p:cNvPr>
          <p:cNvSpPr/>
          <p:nvPr/>
        </p:nvSpPr>
        <p:spPr>
          <a:xfrm>
            <a:off x="2795751" y="522889"/>
            <a:ext cx="1072056" cy="830317"/>
          </a:xfrm>
          <a:prstGeom prst="ellipseRibb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7.1</a:t>
            </a:r>
          </a:p>
        </p:txBody>
      </p:sp>
      <p:sp>
        <p:nvSpPr>
          <p:cNvPr id="6" name="Багетная рамка 5">
            <a:hlinkClick r:id="rId3" action="ppaction://hlinksldjump"/>
          </p:cNvPr>
          <p:cNvSpPr/>
          <p:nvPr/>
        </p:nvSpPr>
        <p:spPr>
          <a:xfrm>
            <a:off x="6936826" y="517634"/>
            <a:ext cx="1072056" cy="830317"/>
          </a:xfrm>
          <a:prstGeom prst="ellipseRibb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7.4</a:t>
            </a:r>
          </a:p>
        </p:txBody>
      </p:sp>
      <p:sp>
        <p:nvSpPr>
          <p:cNvPr id="7" name="Багетная рамка 6">
            <a:hlinkClick r:id="rId4" action="ppaction://hlinksldjump"/>
          </p:cNvPr>
          <p:cNvSpPr/>
          <p:nvPr/>
        </p:nvSpPr>
        <p:spPr>
          <a:xfrm>
            <a:off x="5523185" y="493986"/>
            <a:ext cx="1072056" cy="830317"/>
          </a:xfrm>
          <a:prstGeom prst="ellipseRibb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7.3</a:t>
            </a:r>
          </a:p>
        </p:txBody>
      </p:sp>
      <p:sp>
        <p:nvSpPr>
          <p:cNvPr id="8" name="Багетная рамка 7">
            <a:hlinkClick r:id="rId5" action="ppaction://hlinksldjump"/>
          </p:cNvPr>
          <p:cNvSpPr/>
          <p:nvPr/>
        </p:nvSpPr>
        <p:spPr>
          <a:xfrm>
            <a:off x="4109544" y="517634"/>
            <a:ext cx="1072056" cy="830317"/>
          </a:xfrm>
          <a:prstGeom prst="ellipseRibb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7.2</a:t>
            </a:r>
          </a:p>
        </p:txBody>
      </p:sp>
      <p:sp>
        <p:nvSpPr>
          <p:cNvPr id="9" name="Багетная рамка 8">
            <a:hlinkClick r:id="rId6" action="ppaction://hlinksldjump"/>
          </p:cNvPr>
          <p:cNvSpPr/>
          <p:nvPr/>
        </p:nvSpPr>
        <p:spPr>
          <a:xfrm>
            <a:off x="8345212" y="522888"/>
            <a:ext cx="1072056" cy="830317"/>
          </a:xfrm>
          <a:prstGeom prst="ellipseRibbon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7.5</a:t>
            </a:r>
          </a:p>
        </p:txBody>
      </p:sp>
      <p:sp>
        <p:nvSpPr>
          <p:cNvPr id="21" name="Багетная рамка 20">
            <a:hlinkClick r:id="rId7" action="ppaction://hlinksldjump"/>
          </p:cNvPr>
          <p:cNvSpPr/>
          <p:nvPr/>
        </p:nvSpPr>
        <p:spPr>
          <a:xfrm>
            <a:off x="2795751" y="2998075"/>
            <a:ext cx="1072056" cy="830317"/>
          </a:xfrm>
          <a:prstGeom prst="ellipseRibbon2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8.1</a:t>
            </a:r>
          </a:p>
        </p:txBody>
      </p:sp>
      <p:sp>
        <p:nvSpPr>
          <p:cNvPr id="22" name="Багетная рамка 21">
            <a:hlinkClick r:id="rId8" action="ppaction://hlinksldjump"/>
          </p:cNvPr>
          <p:cNvSpPr/>
          <p:nvPr/>
        </p:nvSpPr>
        <p:spPr>
          <a:xfrm>
            <a:off x="6936826" y="2992820"/>
            <a:ext cx="1072056" cy="830317"/>
          </a:xfrm>
          <a:prstGeom prst="ellipseRibbon2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8.4</a:t>
            </a:r>
          </a:p>
        </p:txBody>
      </p:sp>
      <p:sp>
        <p:nvSpPr>
          <p:cNvPr id="23" name="Багетная рамка 22">
            <a:hlinkClick r:id="rId9" action="ppaction://hlinksldjump"/>
          </p:cNvPr>
          <p:cNvSpPr/>
          <p:nvPr/>
        </p:nvSpPr>
        <p:spPr>
          <a:xfrm>
            <a:off x="5523185" y="2969172"/>
            <a:ext cx="1072056" cy="830317"/>
          </a:xfrm>
          <a:prstGeom prst="ellipseRibbon2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8.3</a:t>
            </a:r>
          </a:p>
        </p:txBody>
      </p:sp>
      <p:sp>
        <p:nvSpPr>
          <p:cNvPr id="24" name="Багетная рамка 23">
            <a:hlinkClick r:id="rId10" action="ppaction://hlinksldjump"/>
          </p:cNvPr>
          <p:cNvSpPr/>
          <p:nvPr/>
        </p:nvSpPr>
        <p:spPr>
          <a:xfrm>
            <a:off x="4109544" y="2992820"/>
            <a:ext cx="1072056" cy="830317"/>
          </a:xfrm>
          <a:prstGeom prst="ellipseRibbon2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8.2</a:t>
            </a:r>
          </a:p>
        </p:txBody>
      </p:sp>
      <p:sp>
        <p:nvSpPr>
          <p:cNvPr id="25" name="Багетная рамка 24">
            <a:hlinkClick r:id="rId11" action="ppaction://hlinksldjump"/>
          </p:cNvPr>
          <p:cNvSpPr/>
          <p:nvPr/>
        </p:nvSpPr>
        <p:spPr>
          <a:xfrm>
            <a:off x="8345212" y="2998074"/>
            <a:ext cx="1072056" cy="830317"/>
          </a:xfrm>
          <a:prstGeom prst="ellipseRibbon2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8.5</a:t>
            </a:r>
          </a:p>
        </p:txBody>
      </p:sp>
      <p:sp>
        <p:nvSpPr>
          <p:cNvPr id="5" name="Свиток: вертикальный 4">
            <a:extLst>
              <a:ext uri="{FF2B5EF4-FFF2-40B4-BE49-F238E27FC236}">
                <a16:creationId xmlns:a16="http://schemas.microsoft.com/office/drawing/2014/main" id="{4B3ADE21-2F5C-44B9-B162-084749A35B3F}"/>
              </a:ext>
            </a:extLst>
          </p:cNvPr>
          <p:cNvSpPr/>
          <p:nvPr/>
        </p:nvSpPr>
        <p:spPr>
          <a:xfrm>
            <a:off x="877036" y="582142"/>
            <a:ext cx="1577130" cy="1484321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7</a:t>
            </a:r>
          </a:p>
          <a:p>
            <a:pPr algn="ctr"/>
            <a:endParaRPr lang="ru-RU" dirty="0"/>
          </a:p>
        </p:txBody>
      </p:sp>
      <p:sp>
        <p:nvSpPr>
          <p:cNvPr id="18" name="Свиток: вертикальный 17">
            <a:extLst>
              <a:ext uri="{FF2B5EF4-FFF2-40B4-BE49-F238E27FC236}">
                <a16:creationId xmlns:a16="http://schemas.microsoft.com/office/drawing/2014/main" id="{2DE685E9-0FFD-4270-800A-B8B56190C0CA}"/>
              </a:ext>
            </a:extLst>
          </p:cNvPr>
          <p:cNvSpPr/>
          <p:nvPr/>
        </p:nvSpPr>
        <p:spPr>
          <a:xfrm>
            <a:off x="966084" y="2665817"/>
            <a:ext cx="1577130" cy="1484321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8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5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8.3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793031" y="569638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87506C-0924-4952-B205-C693B07AFE70}"/>
                  </a:ext>
                </a:extLst>
              </p:cNvPr>
              <p:cNvSpPr txBox="1"/>
              <p:nvPr/>
            </p:nvSpPr>
            <p:spPr>
              <a:xfrm>
                <a:off x="1350579" y="875615"/>
                <a:ext cx="975639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Подставим в формулу значение переменной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ru-RU" b="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=6000+4100×5=26500</m:t>
                      </m:r>
                    </m:oMath>
                  </m:oMathPara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87506C-0924-4952-B205-C693B07AF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875615"/>
                <a:ext cx="9756397" cy="646331"/>
              </a:xfrm>
              <a:prstGeom prst="rect">
                <a:avLst/>
              </a:prstGeom>
              <a:blipFill>
                <a:blip r:embed="rId4"/>
                <a:stretch>
                  <a:fillRect l="-563" t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6E5EC80-57D2-4F2A-B15B-0F2925F59660}"/>
              </a:ext>
            </a:extLst>
          </p:cNvPr>
          <p:cNvSpPr txBox="1"/>
          <p:nvPr/>
        </p:nvSpPr>
        <p:spPr>
          <a:xfrm>
            <a:off x="1466937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26500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575836" y="569638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2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8.4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689792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0B7BA7-5FED-46E9-92A7-9D9447504253}"/>
                  </a:ext>
                </a:extLst>
              </p:cNvPr>
              <p:cNvSpPr txBox="1"/>
              <p:nvPr/>
            </p:nvSpPr>
            <p:spPr>
              <a:xfrm>
                <a:off x="1350579" y="918865"/>
                <a:ext cx="97563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Подставим в формулу известные значения величин: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𝑎𝑏</m:t>
                    </m:r>
                    <m:func>
                      <m:func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func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=10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×12×0,5=60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e>
                      <m:sup>
                        <m:r>
                          <a:rPr lang="ru-RU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0B7BA7-5FED-46E9-92A7-9D9447504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918865"/>
                <a:ext cx="9756397" cy="369332"/>
              </a:xfrm>
              <a:prstGeom prst="rect">
                <a:avLst/>
              </a:prstGeom>
              <a:blipFill>
                <a:blip r:embed="rId4"/>
                <a:stretch>
                  <a:fillRect l="-563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D3EA14F-8BC2-4C34-A8C4-E7721DBE2DEC}"/>
              </a:ext>
            </a:extLst>
          </p:cNvPr>
          <p:cNvSpPr txBox="1"/>
          <p:nvPr/>
        </p:nvSpPr>
        <p:spPr>
          <a:xfrm>
            <a:off x="1350579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 60 </a:t>
            </a:r>
          </a:p>
        </p:txBody>
      </p:sp>
      <p:sp>
        <p:nvSpPr>
          <p:cNvPr id="8" name="Пятиугольник 14">
            <a:hlinkClick r:id="rId5" action="ppaction://hlinksldjump"/>
          </p:cNvPr>
          <p:cNvSpPr/>
          <p:nvPr/>
        </p:nvSpPr>
        <p:spPr>
          <a:xfrm flipH="1">
            <a:off x="6130496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5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 8.5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869695" y="5865618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Вернуться к заданию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E96010-3AA6-4C60-BEBB-53503A839836}"/>
                  </a:ext>
                </a:extLst>
              </p:cNvPr>
              <p:cNvSpPr txBox="1"/>
              <p:nvPr/>
            </p:nvSpPr>
            <p:spPr>
              <a:xfrm>
                <a:off x="1350579" y="1103531"/>
                <a:ext cx="9756397" cy="911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Подставим в формулу известные величины: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120=</m:t>
                      </m:r>
                      <m:f>
                        <m:f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30⇔15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=120⇔</m:t>
                      </m:r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м.</m:t>
                      </m:r>
                    </m:oMath>
                  </m:oMathPara>
                </a14:m>
                <a:endParaRPr lang="ru-RU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E96010-3AA6-4C60-BEBB-53503A839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9" y="1103531"/>
                <a:ext cx="9756397" cy="911788"/>
              </a:xfrm>
              <a:prstGeom prst="rect">
                <a:avLst/>
              </a:prstGeom>
              <a:blipFill>
                <a:blip r:embed="rId4"/>
                <a:stretch>
                  <a:fillRect l="-563" t="-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D22F990-53CA-4C01-BCD1-79C77791FF33}"/>
              </a:ext>
            </a:extLst>
          </p:cNvPr>
          <p:cNvSpPr txBox="1"/>
          <p:nvPr/>
        </p:nvSpPr>
        <p:spPr>
          <a:xfrm>
            <a:off x="1348793" y="3059668"/>
            <a:ext cx="1851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Ответ:8. </a:t>
            </a:r>
          </a:p>
        </p:txBody>
      </p:sp>
      <p:sp>
        <p:nvSpPr>
          <p:cNvPr id="7" name="Пятиугольник 14">
            <a:hlinkClick r:id="rId5" action="ppaction://hlinksldjump"/>
          </p:cNvPr>
          <p:cNvSpPr/>
          <p:nvPr/>
        </p:nvSpPr>
        <p:spPr>
          <a:xfrm flipH="1">
            <a:off x="6228777" y="5828378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8179" y="304800"/>
            <a:ext cx="1881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7.1</a:t>
            </a:r>
          </a:p>
        </p:txBody>
      </p:sp>
      <p:sp>
        <p:nvSpPr>
          <p:cNvPr id="6" name="AutoShape 2" descr="q=5 умножить на 10 в степени минус 6 "/>
          <p:cNvSpPr>
            <a:spLocks noChangeAspect="1" noChangeArrowheads="1"/>
          </p:cNvSpPr>
          <p:nvPr/>
        </p:nvSpPr>
        <p:spPr bwMode="auto">
          <a:xfrm>
            <a:off x="3722688" y="-346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3" descr="\upsilon =6"/>
          <p:cNvSpPr>
            <a:spLocks noChangeAspect="1" noChangeArrowheads="1"/>
          </p:cNvSpPr>
          <p:nvPr/>
        </p:nvSpPr>
        <p:spPr bwMode="auto">
          <a:xfrm>
            <a:off x="9586913" y="-346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 альфа "/>
          <p:cNvSpPr>
            <a:spLocks noChangeAspect="1" noChangeArrowheads="1"/>
          </p:cNvSpPr>
          <p:nvPr/>
        </p:nvSpPr>
        <p:spPr bwMode="auto">
          <a:xfrm>
            <a:off x="336550" y="-57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5" descr="B=6 умножить на 10 в степени минус 3 "/>
          <p:cNvSpPr>
            <a:spLocks noChangeAspect="1" noChangeArrowheads="1"/>
          </p:cNvSpPr>
          <p:nvPr/>
        </p:nvSpPr>
        <p:spPr bwMode="auto">
          <a:xfrm>
            <a:off x="4360863" y="-57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6" descr="F_л = q\upsilon B синус альфа "/>
          <p:cNvSpPr>
            <a:spLocks noChangeAspect="1" noChangeArrowheads="1"/>
          </p:cNvSpPr>
          <p:nvPr/>
        </p:nvSpPr>
        <p:spPr bwMode="auto">
          <a:xfrm>
            <a:off x="8112125" y="-57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7" descr=" альфа принадлежит левая квадратная скобка 0 градусов ;180 градусов правая квадратная скобка "/>
          <p:cNvSpPr>
            <a:spLocks noChangeAspect="1" noChangeArrowheads="1"/>
          </p:cNvSpPr>
          <p:nvPr/>
        </p:nvSpPr>
        <p:spPr bwMode="auto">
          <a:xfrm>
            <a:off x="14182725" y="-571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8" descr="F_л"/>
          <p:cNvSpPr>
            <a:spLocks noChangeAspect="1" noChangeArrowheads="1"/>
          </p:cNvSpPr>
          <p:nvPr/>
        </p:nvSpPr>
        <p:spPr bwMode="auto">
          <a:xfrm>
            <a:off x="738188" y="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9" descr="9 умножить на 10 в степени минус 8 "/>
          <p:cNvSpPr>
            <a:spLocks noChangeAspect="1" noChangeArrowheads="1"/>
          </p:cNvSpPr>
          <p:nvPr/>
        </p:nvSpPr>
        <p:spPr bwMode="auto">
          <a:xfrm>
            <a:off x="2325688" y="2317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ятиугольник 13">
            <a:hlinkClick r:id="rId2" action="ppaction://hlinksldjump"/>
          </p:cNvPr>
          <p:cNvSpPr/>
          <p:nvPr/>
        </p:nvSpPr>
        <p:spPr>
          <a:xfrm>
            <a:off x="9377362" y="585917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15" name="Пятиугольник 14">
            <a:hlinkClick r:id="rId3" action="ppaction://hlinksldjump"/>
          </p:cNvPr>
          <p:cNvSpPr/>
          <p:nvPr/>
        </p:nvSpPr>
        <p:spPr>
          <a:xfrm flipH="1">
            <a:off x="1147888" y="585917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11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111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1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 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м/с</a:t>
            </a:r>
            <a: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AutoShape 11" descr="\upsilon =6"/>
          <p:cNvSpPr>
            <a:spLocks noChangeAspect="1" noChangeArrowheads="1"/>
          </p:cNvSpPr>
          <p:nvPr/>
        </p:nvSpPr>
        <p:spPr bwMode="auto">
          <a:xfrm>
            <a:off x="36671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98179" y="910590"/>
                <a:ext cx="8665496" cy="430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значение выражение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  <m:r>
                          <a:rPr lang="ru-RU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dirty="0" smtClean="0">
                                <a:latin typeface="Cambria Math" panose="02040503050406030204" pitchFamily="18" charset="0"/>
                              </a:rPr>
                              <m:t>60</m:t>
                            </m:r>
                          </m:e>
                        </m:rad>
                      </m:e>
                    </m:d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</m:rad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910590"/>
                <a:ext cx="8665496" cy="430502"/>
              </a:xfrm>
              <a:prstGeom prst="rect">
                <a:avLst/>
              </a:prstGeom>
              <a:blipFill>
                <a:blip r:embed="rId4"/>
                <a:stretch>
                  <a:fillRect l="-633" b="-140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34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8179" y="3048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7.2</a:t>
            </a:r>
          </a:p>
          <a:p>
            <a:endParaRPr lang="ru-RU" dirty="0"/>
          </a:p>
        </p:txBody>
      </p:sp>
      <p:sp>
        <p:nvSpPr>
          <p:cNvPr id="3" name="Пятиугольник 2">
            <a:hlinkClick r:id="rId2" action="ppaction://hlinksldjump"/>
          </p:cNvPr>
          <p:cNvSpPr/>
          <p:nvPr/>
        </p:nvSpPr>
        <p:spPr>
          <a:xfrm>
            <a:off x="9389309" y="5879991"/>
            <a:ext cx="2659922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5" name="Пятиугольник 4">
            <a:hlinkClick r:id="rId3" action="ppaction://hlinksldjump"/>
          </p:cNvPr>
          <p:cNvSpPr/>
          <p:nvPr/>
        </p:nvSpPr>
        <p:spPr>
          <a:xfrm flipH="1">
            <a:off x="1487601" y="5879991"/>
            <a:ext cx="2659922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98179" y="951131"/>
                <a:ext cx="5898688" cy="420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значение выражения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54</m:t>
                            </m:r>
                          </m:e>
                        </m:rad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</m:e>
                        </m:rad>
                      </m:e>
                    </m:d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rad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951131"/>
                <a:ext cx="5898688" cy="420436"/>
              </a:xfrm>
              <a:prstGeom prst="rect">
                <a:avLst/>
              </a:prstGeom>
              <a:blipFill>
                <a:blip r:embed="rId4"/>
                <a:stretch>
                  <a:fillRect l="-931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857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778364" y="587999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8179" y="3048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7.3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198179" y="587999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AE78C7-1D64-4B0C-B72C-C281FB293574}"/>
                  </a:ext>
                </a:extLst>
              </p:cNvPr>
              <p:cNvSpPr txBox="1"/>
              <p:nvPr/>
            </p:nvSpPr>
            <p:spPr>
              <a:xfrm>
                <a:off x="1198179" y="951131"/>
                <a:ext cx="9921272" cy="3816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значение выражения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𝑙𝑜𝑔</m:t>
                                </m:r>
                              </m:e>
                              <m:sub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e>
                        </m:func>
                      </m:sup>
                    </m:sSup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AE78C7-1D64-4B0C-B72C-C281FB293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951131"/>
                <a:ext cx="9921272" cy="381643"/>
              </a:xfrm>
              <a:prstGeom prst="rect">
                <a:avLst/>
              </a:prstGeom>
              <a:blipFill>
                <a:blip r:embed="rId4"/>
                <a:stretch>
                  <a:fillRect l="-553" t="-6349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7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510588" y="571996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8179" y="3048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7.4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198179" y="5719964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948AB7-810B-48FA-8BA3-C4E600B99E3E}"/>
                  </a:ext>
                </a:extLst>
              </p:cNvPr>
              <p:cNvSpPr txBox="1"/>
              <p:nvPr/>
            </p:nvSpPr>
            <p:spPr>
              <a:xfrm>
                <a:off x="1198179" y="951131"/>
                <a:ext cx="7038975" cy="516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ru-RU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ru-RU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3948AB7-810B-48FA-8BA3-C4E600B99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951131"/>
                <a:ext cx="7038975" cy="516873"/>
              </a:xfrm>
              <a:prstGeom prst="rect">
                <a:avLst/>
              </a:prstGeom>
              <a:blipFill>
                <a:blip r:embed="rId4"/>
                <a:stretch>
                  <a:fillRect l="-780" b="-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88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210397" y="581141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8179" y="3048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7.5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198179" y="581141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904628-DED0-4E7A-9520-C77563BBF34C}"/>
                  </a:ext>
                </a:extLst>
              </p:cNvPr>
              <p:cNvSpPr txBox="1"/>
              <p:nvPr/>
            </p:nvSpPr>
            <p:spPr>
              <a:xfrm>
                <a:off x="1198179" y="838200"/>
                <a:ext cx="6467475" cy="417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значение выражения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−4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750</m:t>
                                </m:r>
                              </m:e>
                              <m:sup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°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8904628-DED0-4E7A-9520-C77563BBF3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838200"/>
                <a:ext cx="6467475" cy="417678"/>
              </a:xfrm>
              <a:prstGeom prst="rect">
                <a:avLst/>
              </a:prstGeom>
              <a:blipFill>
                <a:blip r:embed="rId4"/>
                <a:stretch>
                  <a:fillRect l="-849" t="-1471" b="-17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17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501985" y="580379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8179" y="3048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8.1</a:t>
            </a:r>
          </a:p>
          <a:p>
            <a:endParaRPr lang="ru-RU" dirty="0"/>
          </a:p>
        </p:txBody>
      </p:sp>
      <p:sp>
        <p:nvSpPr>
          <p:cNvPr id="4" name="Пятиугольник 3">
            <a:hlinkClick r:id="rId3" action="ppaction://hlinksldjump"/>
          </p:cNvPr>
          <p:cNvSpPr/>
          <p:nvPr/>
        </p:nvSpPr>
        <p:spPr>
          <a:xfrm flipH="1">
            <a:off x="1345663" y="5803791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538E606-E0DF-432E-BC05-9CF4D9AB185B}"/>
                  </a:ext>
                </a:extLst>
              </p:cNvPr>
              <p:cNvSpPr txBox="1"/>
              <p:nvPr/>
            </p:nvSpPr>
            <p:spPr>
              <a:xfrm>
                <a:off x="1198179" y="908953"/>
                <a:ext cx="60503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Найдите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из равенства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𝑚𝑎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если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=84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=12.</m:t>
                    </m:r>
                  </m:oMath>
                </a14:m>
                <a:endParaRPr lang="ru-RU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538E606-E0DF-432E-BC05-9CF4D9AB1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179" y="908953"/>
                <a:ext cx="6050346" cy="646331"/>
              </a:xfrm>
              <a:prstGeom prst="rect">
                <a:avLst/>
              </a:prstGeom>
              <a:blipFill>
                <a:blip r:embed="rId4"/>
                <a:stretch>
                  <a:fillRect l="-907" t="-4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45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8072438" y="5847367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50579" y="457200"/>
            <a:ext cx="1881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 8.2</a:t>
            </a:r>
          </a:p>
          <a:p>
            <a:endParaRPr lang="ru-RU" dirty="0"/>
          </a:p>
        </p:txBody>
      </p:sp>
      <p:sp>
        <p:nvSpPr>
          <p:cNvPr id="5" name="Пятиугольник 4">
            <a:hlinkClick r:id="rId3" action="ppaction://hlinksldjump"/>
          </p:cNvPr>
          <p:cNvSpPr/>
          <p:nvPr/>
        </p:nvSpPr>
        <p:spPr>
          <a:xfrm flipH="1">
            <a:off x="1350578" y="5817870"/>
            <a:ext cx="2660400" cy="582930"/>
          </a:xfrm>
          <a:prstGeom prst="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главную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869809-AF05-4611-B04B-B2391B485A31}"/>
                  </a:ext>
                </a:extLst>
              </p:cNvPr>
              <p:cNvSpPr txBox="1"/>
              <p:nvPr/>
            </p:nvSpPr>
            <p:spPr>
              <a:xfrm>
                <a:off x="1350578" y="1103531"/>
                <a:ext cx="8822121" cy="675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Среднее геометрическое трёх чисел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и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вычисляется по формуле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𝑎𝑏𝑐</m:t>
                        </m:r>
                      </m:e>
                    </m:rad>
                  </m:oMath>
                </a14:m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Вычислите среднее геометрическое чисел 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12, 18, 27</m:t>
                    </m:r>
                  </m:oMath>
                </a14:m>
                <a:r>
                  <a:rPr lang="ru-R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869809-AF05-4611-B04B-B2391B485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578" y="1103531"/>
                <a:ext cx="8822121" cy="675185"/>
              </a:xfrm>
              <a:prstGeom prst="rect">
                <a:avLst/>
              </a:prstGeom>
              <a:blipFill>
                <a:blip r:embed="rId4"/>
                <a:stretch>
                  <a:fillRect l="-622" b="-13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96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1331</TotalTime>
  <Words>1029</Words>
  <Application>Microsoft Office PowerPoint</Application>
  <PresentationFormat>Широкоэкранный</PresentationFormat>
  <Paragraphs>124</Paragraphs>
  <Slides>22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Bahnschrift SemiBold</vt:lpstr>
      <vt:lpstr>Calibri</vt:lpstr>
      <vt:lpstr>Cambria Math</vt:lpstr>
      <vt:lpstr>Corbel</vt:lpstr>
      <vt:lpstr>Impact</vt:lpstr>
      <vt:lpstr>Times New Roman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связной</cp:lastModifiedBy>
  <cp:revision>18</cp:revision>
  <dcterms:created xsi:type="dcterms:W3CDTF">2021-11-09T08:03:41Z</dcterms:created>
  <dcterms:modified xsi:type="dcterms:W3CDTF">2022-01-22T20:45:47Z</dcterms:modified>
</cp:coreProperties>
</file>