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2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3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74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42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786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18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50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009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31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73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056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955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0041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931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241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664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246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289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59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38" r:id="rId16"/>
    <p:sldLayoutId id="214748373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slide" Target="slide7.xml"/><Relationship Id="rId18" Type="http://schemas.openxmlformats.org/officeDocument/2006/relationships/slide" Target="slide12.xml"/><Relationship Id="rId26" Type="http://schemas.openxmlformats.org/officeDocument/2006/relationships/image" Target="../media/image8.wmf"/><Relationship Id="rId3" Type="http://schemas.openxmlformats.org/officeDocument/2006/relationships/control" Target="../activeX/activeX2.xml"/><Relationship Id="rId21" Type="http://schemas.openxmlformats.org/officeDocument/2006/relationships/slide" Target="slide15.xml"/><Relationship Id="rId7" Type="http://schemas.openxmlformats.org/officeDocument/2006/relationships/control" Target="../activeX/activeX6.xml"/><Relationship Id="rId12" Type="http://schemas.openxmlformats.org/officeDocument/2006/relationships/slide" Target="slide6.xml"/><Relationship Id="rId17" Type="http://schemas.openxmlformats.org/officeDocument/2006/relationships/slide" Target="slide11.xml"/><Relationship Id="rId25" Type="http://schemas.openxmlformats.org/officeDocument/2006/relationships/image" Target="../media/image7.wmf"/><Relationship Id="rId2" Type="http://schemas.openxmlformats.org/officeDocument/2006/relationships/control" Target="../activeX/activeX1.xml"/><Relationship Id="rId16" Type="http://schemas.openxmlformats.org/officeDocument/2006/relationships/slide" Target="slide10.xml"/><Relationship Id="rId20" Type="http://schemas.openxmlformats.org/officeDocument/2006/relationships/slide" Target="slide14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slide" Target="slide5.xml"/><Relationship Id="rId24" Type="http://schemas.openxmlformats.org/officeDocument/2006/relationships/image" Target="../media/image10.gif"/><Relationship Id="rId5" Type="http://schemas.openxmlformats.org/officeDocument/2006/relationships/control" Target="../activeX/activeX4.xml"/><Relationship Id="rId15" Type="http://schemas.openxmlformats.org/officeDocument/2006/relationships/slide" Target="slide9.xml"/><Relationship Id="rId23" Type="http://schemas.openxmlformats.org/officeDocument/2006/relationships/slide" Target="slide17.xml"/><Relationship Id="rId10" Type="http://schemas.openxmlformats.org/officeDocument/2006/relationships/slide" Target="slide4.xml"/><Relationship Id="rId19" Type="http://schemas.openxmlformats.org/officeDocument/2006/relationships/slide" Target="slide13.xml"/><Relationship Id="rId4" Type="http://schemas.openxmlformats.org/officeDocument/2006/relationships/control" Target="../activeX/activeX3.xml"/><Relationship Id="rId9" Type="http://schemas.openxmlformats.org/officeDocument/2006/relationships/slide" Target="slide3.xml"/><Relationship Id="rId14" Type="http://schemas.openxmlformats.org/officeDocument/2006/relationships/slide" Target="slide8.xml"/><Relationship Id="rId22" Type="http://schemas.openxmlformats.org/officeDocument/2006/relationships/slide" Target="slide16.xml"/><Relationship Id="rId27" Type="http://schemas.openxmlformats.org/officeDocument/2006/relationships/image" Target="../media/image9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4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16.png"/><Relationship Id="rId7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slide" Target="slide2.xml"/><Relationship Id="rId4" Type="http://schemas.openxmlformats.org/officeDocument/2006/relationships/image" Target="../media/image17.png"/><Relationship Id="rId9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8.png"/><Relationship Id="rId7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19.png"/><Relationship Id="rId7" Type="http://schemas.openxmlformats.org/officeDocument/2006/relationships/image" Target="../media/image13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slide" Target="slide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1.gif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1.gif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4.gif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9785" y="1824548"/>
            <a:ext cx="9040482" cy="1646302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ookman Old Style" panose="02050604050505020204" pitchFamily="18" charset="0"/>
              </a:rPr>
              <a:t>ТУРНИР  МАТЕМАТИКОВ</a:t>
            </a:r>
            <a:endParaRPr lang="ru-RU" sz="6000" dirty="0">
              <a:solidFill>
                <a:schemeClr val="tx2">
                  <a:lumMod val="40000"/>
                  <a:lumOff val="60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148604" y="3816852"/>
            <a:ext cx="8825658" cy="861420"/>
          </a:xfrm>
        </p:spPr>
        <p:txBody>
          <a:bodyPr/>
          <a:lstStyle/>
          <a:p>
            <a:r>
              <a:rPr lang="ru-RU" dirty="0" smtClean="0"/>
              <a:t>АВТОР: Жаров Иван</a:t>
            </a:r>
            <a:endParaRPr lang="ru-RU" dirty="0"/>
          </a:p>
        </p:txBody>
      </p:sp>
      <p:sp>
        <p:nvSpPr>
          <p:cNvPr id="4" name="Куб 3">
            <a:hlinkClick r:id="rId2" action="ppaction://hlinksldjump"/>
          </p:cNvPr>
          <p:cNvSpPr/>
          <p:nvPr/>
        </p:nvSpPr>
        <p:spPr>
          <a:xfrm rot="2508911">
            <a:off x="8408273" y="3722919"/>
            <a:ext cx="2035835" cy="2913262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95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Поехали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!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490" y="3249522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40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уб 2"/>
          <p:cNvSpPr/>
          <p:nvPr/>
        </p:nvSpPr>
        <p:spPr>
          <a:xfrm>
            <a:off x="958967" y="767749"/>
            <a:ext cx="2035835" cy="992037"/>
          </a:xfrm>
          <a:prstGeom prst="cube">
            <a:avLst>
              <a:gd name="adj" fmla="val 9328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Ребусы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Куб 3"/>
          <p:cNvSpPr/>
          <p:nvPr/>
        </p:nvSpPr>
        <p:spPr>
          <a:xfrm>
            <a:off x="958966" y="1912187"/>
            <a:ext cx="2035835" cy="992037"/>
          </a:xfrm>
          <a:prstGeom prst="cube">
            <a:avLst>
              <a:gd name="adj" fmla="val 9328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Примеры и задачки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Куб 4"/>
          <p:cNvSpPr/>
          <p:nvPr/>
        </p:nvSpPr>
        <p:spPr>
          <a:xfrm>
            <a:off x="958965" y="3056625"/>
            <a:ext cx="2035835" cy="992037"/>
          </a:xfrm>
          <a:prstGeom prst="cube">
            <a:avLst>
              <a:gd name="adj" fmla="val 9328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Задачки с подвохом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Куб 5">
            <a:hlinkClick r:id="rId9" action="ppaction://hlinksldjump"/>
          </p:cNvPr>
          <p:cNvSpPr/>
          <p:nvPr/>
        </p:nvSpPr>
        <p:spPr>
          <a:xfrm>
            <a:off x="3374363" y="767748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438813" y="4238769"/>
            <a:ext cx="1702242" cy="537400"/>
          </a:xfrm>
          <a:prstGeom prst="rect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Команда 1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191713" y="4238769"/>
            <a:ext cx="1811547" cy="559370"/>
          </a:xfrm>
          <a:prstGeom prst="rect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Команда 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015910" y="4238769"/>
            <a:ext cx="1811547" cy="536369"/>
          </a:xfrm>
          <a:prstGeom prst="rect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Команда 3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1" name="Куб 30">
            <a:hlinkClick r:id="rId10" action="ppaction://hlinksldjump"/>
          </p:cNvPr>
          <p:cNvSpPr/>
          <p:nvPr/>
        </p:nvSpPr>
        <p:spPr>
          <a:xfrm>
            <a:off x="4587812" y="767748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32" name="Куб 31">
            <a:hlinkClick r:id="rId11" action="ppaction://hlinksldjump"/>
          </p:cNvPr>
          <p:cNvSpPr/>
          <p:nvPr/>
        </p:nvSpPr>
        <p:spPr>
          <a:xfrm>
            <a:off x="5801261" y="767747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33" name="Куб 32">
            <a:hlinkClick r:id="rId12" action="ppaction://hlinksldjump"/>
          </p:cNvPr>
          <p:cNvSpPr/>
          <p:nvPr/>
        </p:nvSpPr>
        <p:spPr>
          <a:xfrm>
            <a:off x="7012428" y="767747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4" name="Куб 33">
            <a:hlinkClick r:id="rId13" action="ppaction://hlinksldjump"/>
          </p:cNvPr>
          <p:cNvSpPr/>
          <p:nvPr/>
        </p:nvSpPr>
        <p:spPr>
          <a:xfrm>
            <a:off x="8223595" y="767747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5" name="Куб 34">
            <a:hlinkClick r:id="rId14" action="ppaction://hlinksldjump"/>
          </p:cNvPr>
          <p:cNvSpPr/>
          <p:nvPr/>
        </p:nvSpPr>
        <p:spPr>
          <a:xfrm>
            <a:off x="3353396" y="1912186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6" name="Куб 35">
            <a:hlinkClick r:id="rId15" action="ppaction://hlinksldjump"/>
          </p:cNvPr>
          <p:cNvSpPr/>
          <p:nvPr/>
        </p:nvSpPr>
        <p:spPr>
          <a:xfrm>
            <a:off x="4587811" y="191218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7" name="Куб 36">
            <a:hlinkClick r:id="rId16" action="ppaction://hlinksldjump"/>
          </p:cNvPr>
          <p:cNvSpPr/>
          <p:nvPr/>
        </p:nvSpPr>
        <p:spPr>
          <a:xfrm>
            <a:off x="5801260" y="191218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8" name="Куб 37">
            <a:hlinkClick r:id="rId17" action="ppaction://hlinksldjump"/>
          </p:cNvPr>
          <p:cNvSpPr/>
          <p:nvPr/>
        </p:nvSpPr>
        <p:spPr>
          <a:xfrm>
            <a:off x="7012427" y="189924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9" name="Куб 38">
            <a:hlinkClick r:id="rId18" action="ppaction://hlinksldjump"/>
          </p:cNvPr>
          <p:cNvSpPr/>
          <p:nvPr/>
        </p:nvSpPr>
        <p:spPr>
          <a:xfrm>
            <a:off x="8223595" y="191218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0" name="Куб 39">
            <a:hlinkClick r:id="rId19" action="ppaction://hlinksldjump"/>
          </p:cNvPr>
          <p:cNvSpPr/>
          <p:nvPr/>
        </p:nvSpPr>
        <p:spPr>
          <a:xfrm>
            <a:off x="3353396" y="305662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1" name="Куб 40">
            <a:hlinkClick r:id="rId20" action="ppaction://hlinksldjump"/>
          </p:cNvPr>
          <p:cNvSpPr/>
          <p:nvPr/>
        </p:nvSpPr>
        <p:spPr>
          <a:xfrm>
            <a:off x="4587810" y="305662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2" name="Куб 41">
            <a:hlinkClick r:id="rId21" action="ppaction://hlinksldjump"/>
          </p:cNvPr>
          <p:cNvSpPr/>
          <p:nvPr/>
        </p:nvSpPr>
        <p:spPr>
          <a:xfrm>
            <a:off x="5801259" y="305662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3" name="Куб 42">
            <a:hlinkClick r:id="rId22" action="ppaction://hlinksldjump"/>
          </p:cNvPr>
          <p:cNvSpPr/>
          <p:nvPr/>
        </p:nvSpPr>
        <p:spPr>
          <a:xfrm>
            <a:off x="7012426" y="305662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4" name="Куб 43">
            <a:hlinkClick r:id="rId23" action="ppaction://hlinksldjump"/>
          </p:cNvPr>
          <p:cNvSpPr/>
          <p:nvPr/>
        </p:nvSpPr>
        <p:spPr>
          <a:xfrm>
            <a:off x="8223595" y="3056625"/>
            <a:ext cx="1055299" cy="992037"/>
          </a:xfrm>
          <a:prstGeom prst="cube">
            <a:avLst>
              <a:gd name="adj" fmla="val 9328"/>
            </a:avLst>
          </a:prstGeom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18026" y="5452765"/>
            <a:ext cx="1943816" cy="91440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8819194" y="5482408"/>
            <a:ext cx="1943816" cy="91440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5068610" y="5506628"/>
            <a:ext cx="1943816" cy="91440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848" y="50324"/>
            <a:ext cx="4286250" cy="47625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110" name="TextBox1" r:id="rId2" imgW="1600200" imgH="619200"/>
        </mc:Choice>
        <mc:Fallback>
          <p:control name="TextBox1" r:id="rId2" imgW="1600200" imgH="619200">
            <p:pic>
              <p:nvPicPr>
                <p:cNvPr id="24" name="TextBox1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462717" y="5588471"/>
                  <a:ext cx="1603309" cy="618229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1" name="TextBox2" r:id="rId3" imgW="1600200" imgH="619200"/>
        </mc:Choice>
        <mc:Fallback>
          <p:control name="TextBox2" r:id="rId3" imgW="1600200" imgH="619200">
            <p:pic>
              <p:nvPicPr>
                <p:cNvPr id="25" name="TextBox2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238863" y="5628259"/>
                  <a:ext cx="1603309" cy="618229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2" name="TextBox3" r:id="rId4" imgW="1600200" imgH="619200"/>
        </mc:Choice>
        <mc:Fallback>
          <p:control name="TextBox3" r:id="rId4" imgW="1600200" imgH="619200">
            <p:pic>
              <p:nvPicPr>
                <p:cNvPr id="26" name="TextBox3"/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9015910" y="5588472"/>
                  <a:ext cx="1603309" cy="618229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3" name="TextBox4" r:id="rId5" imgW="1600200" imgH="390600"/>
        </mc:Choice>
        <mc:Fallback>
          <p:control name="TextBox4" r:id="rId5" imgW="1600200" imgH="390600">
            <p:pic>
              <p:nvPicPr>
                <p:cNvPr id="47" name="TextBox4"/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1507322" y="4882434"/>
                  <a:ext cx="1603309" cy="39422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4" name="TextBox5" r:id="rId6" imgW="1600200" imgH="371520"/>
        </mc:Choice>
        <mc:Fallback>
          <p:control name="TextBox5" r:id="rId6" imgW="1600200" imgH="371520">
            <p:pic>
              <p:nvPicPr>
                <p:cNvPr id="48" name="TextBox5"/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5313675" y="4945896"/>
                  <a:ext cx="1603309" cy="369080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5" name="TextBox6" r:id="rId7" imgW="1600200" imgH="371520"/>
        </mc:Choice>
        <mc:Fallback>
          <p:control name="TextBox6" r:id="rId7" imgW="1600200" imgH="371520">
            <p:pic>
              <p:nvPicPr>
                <p:cNvPr id="49" name="TextBox6"/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9120028" y="4912992"/>
                  <a:ext cx="1603309" cy="36908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9499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6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err="1"/>
              <a:t>р</a:t>
            </a:r>
            <a:r>
              <a:rPr lang="ru-RU" sz="4800" dirty="0" err="1" smtClean="0"/>
              <a:t>у</a:t>
            </a:r>
            <a:endParaRPr lang="ru-RU" sz="4800" dirty="0" smtClean="0"/>
          </a:p>
          <a:p>
            <a:pPr algn="ctr"/>
            <a:r>
              <a:rPr lang="ru-RU" sz="4800" dirty="0" smtClean="0"/>
              <a:t>га</a:t>
            </a:r>
            <a:endParaRPr lang="ru-RU" sz="48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подруга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sp>
        <p:nvSpPr>
          <p:cNvPr id="9" name="Куб 8"/>
          <p:cNvSpPr/>
          <p:nvPr/>
        </p:nvSpPr>
        <p:spPr>
          <a:xfrm>
            <a:off x="273431" y="2480319"/>
            <a:ext cx="1579707" cy="763941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028129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273431" y="6345772"/>
            <a:ext cx="9940297" cy="33278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937760" y="2179751"/>
            <a:ext cx="164592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431956" y="1428049"/>
            <a:ext cx="2996466" cy="3029948"/>
            <a:chOff x="9524176" y="2661628"/>
            <a:chExt cx="2996466" cy="3029948"/>
          </a:xfrm>
        </p:grpSpPr>
        <p:pic>
          <p:nvPicPr>
            <p:cNvPr id="4" name="Рисунок 3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7" name="Прямоугольник 6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452" y="4556967"/>
            <a:ext cx="1567520" cy="261253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13" y="3048994"/>
            <a:ext cx="2666045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156165" y="5624195"/>
            <a:ext cx="2035835" cy="1218506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55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1.11111E-6 L 0.98763 0.00533 " pathEditMode="relative" rAng="0" ptsTypes="AA">
                                      <p:cBhvr>
                                        <p:cTn id="20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Гвоздика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235974" y="6394648"/>
            <a:ext cx="12118050" cy="28321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004" y="1327127"/>
            <a:ext cx="1652661" cy="158543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077625" y="244595"/>
            <a:ext cx="80327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500" dirty="0" smtClean="0">
                <a:latin typeface="BERNIER Distressed" panose="00000500000000000000" pitchFamily="50" charset="-52"/>
              </a:rPr>
              <a:t>,</a:t>
            </a:r>
            <a:endParaRPr lang="ru-RU" sz="11500" dirty="0">
              <a:latin typeface="BERNIER Distressed" panose="00000500000000000000" pitchFamily="50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86911" y="1516220"/>
            <a:ext cx="41467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err="1" smtClean="0">
                <a:latin typeface="BERNIER Distressed" panose="00000500000000000000" pitchFamily="50" charset="-52"/>
              </a:rPr>
              <a:t>ика</a:t>
            </a:r>
            <a:endParaRPr lang="ru-RU" sz="8000" dirty="0">
              <a:latin typeface="BERNIER Distressed" panose="00000500000000000000" pitchFamily="50" charset="-52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9357558" y="1426554"/>
            <a:ext cx="2996466" cy="3029948"/>
            <a:chOff x="9524176" y="2661628"/>
            <a:chExt cx="2996466" cy="3029948"/>
          </a:xfrm>
        </p:grpSpPr>
        <p:pic>
          <p:nvPicPr>
            <p:cNvPr id="18" name="Рисунок 17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9" name="Прямоугольник 18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555279"/>
            <a:ext cx="1548511" cy="258085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9" name="Куб 8"/>
          <p:cNvSpPr/>
          <p:nvPr/>
        </p:nvSpPr>
        <p:spPr>
          <a:xfrm>
            <a:off x="355457" y="2499359"/>
            <a:ext cx="1526324" cy="820365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Куб 7"/>
          <p:cNvSpPr/>
          <p:nvPr/>
        </p:nvSpPr>
        <p:spPr>
          <a:xfrm>
            <a:off x="10226750" y="5762025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13" y="3048994"/>
            <a:ext cx="266604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3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3889E-18 -4.81481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9600" dirty="0">
              <a:latin typeface="BERNIER Distressed" panose="00000500000000000000" pitchFamily="50" charset="-52"/>
            </a:endParaRPr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бубен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207380" y="6402014"/>
            <a:ext cx="12146644" cy="244249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25" y="1384265"/>
            <a:ext cx="1499614" cy="14344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814" y="1298627"/>
            <a:ext cx="1945145" cy="15758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45631" y="422730"/>
            <a:ext cx="5373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latin typeface="BERNIER Distressed" panose="00000500000000000000" pitchFamily="50" charset="-52"/>
              </a:rPr>
              <a:t>,,</a:t>
            </a:r>
            <a:endParaRPr lang="ru-RU" sz="9600" dirty="0">
              <a:latin typeface="BERNIER Distressed" panose="00000500000000000000" pitchFamily="50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19540" y="1058514"/>
            <a:ext cx="56693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latin typeface="Bahnschrift SemiBold SemiConden" panose="020B0502040204020203" pitchFamily="34" charset="0"/>
              </a:rPr>
              <a:t>Б</a:t>
            </a:r>
          </a:p>
          <a:p>
            <a:r>
              <a:rPr lang="ru-RU" sz="6000" dirty="0" smtClean="0">
                <a:latin typeface="Bahnschrift SemiBold SemiConden" panose="020B0502040204020203" pitchFamily="34" charset="0"/>
              </a:rPr>
              <a:t>Д</a:t>
            </a:r>
            <a:endParaRPr lang="ru-RU" sz="6000" dirty="0">
              <a:latin typeface="Bahnschrift SemiBold SemiConden" panose="020B0502040204020203" pitchFamily="34" charset="0"/>
            </a:endParaRPr>
          </a:p>
        </p:txBody>
      </p:sp>
      <p:sp>
        <p:nvSpPr>
          <p:cNvPr id="15" name="Диагональная полоса 14"/>
          <p:cNvSpPr/>
          <p:nvPr/>
        </p:nvSpPr>
        <p:spPr>
          <a:xfrm>
            <a:off x="3106133" y="2328149"/>
            <a:ext cx="1125638" cy="471638"/>
          </a:xfrm>
          <a:prstGeom prst="diagStripe">
            <a:avLst>
              <a:gd name="adj" fmla="val 100000"/>
            </a:avLst>
          </a:prstGeom>
          <a:solidFill>
            <a:srgbClr val="B40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7" name="Рисунок 16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8" name="Прямоугольник 17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434839"/>
            <a:ext cx="1620775" cy="270129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9" name="Куб 8"/>
          <p:cNvSpPr/>
          <p:nvPr/>
        </p:nvSpPr>
        <p:spPr>
          <a:xfrm>
            <a:off x="207380" y="2514600"/>
            <a:ext cx="1730680" cy="802124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Куб 7"/>
          <p:cNvSpPr/>
          <p:nvPr/>
        </p:nvSpPr>
        <p:spPr>
          <a:xfrm>
            <a:off x="10232530" y="5865963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13" y="3048994"/>
            <a:ext cx="266604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3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48148E-6 L 0.98763 0.0053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395264"/>
            <a:ext cx="12570593" cy="2799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водолаз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8" name="Куб 7"/>
          <p:cNvSpPr/>
          <p:nvPr/>
        </p:nvSpPr>
        <p:spPr>
          <a:xfrm>
            <a:off x="10174213" y="5652775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Кольцо 3"/>
          <p:cNvSpPr/>
          <p:nvPr/>
        </p:nvSpPr>
        <p:spPr>
          <a:xfrm>
            <a:off x="3051209" y="1366786"/>
            <a:ext cx="1511166" cy="1453415"/>
          </a:xfrm>
          <a:prstGeom prst="donut">
            <a:avLst>
              <a:gd name="adj" fmla="val 79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54112" y="1471977"/>
            <a:ext cx="12401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до</a:t>
            </a:r>
            <a:endParaRPr lang="ru-RU" sz="60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418880" y="581956"/>
            <a:ext cx="3609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>
                <a:latin typeface="BERNIER Distressed" panose="00000500000000000000" pitchFamily="50" charset="-52"/>
              </a:rPr>
              <a:t>,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192" y="704669"/>
            <a:ext cx="2793694" cy="2793694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6" name="Рисунок 15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8" name="Прямоугольник 17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852219"/>
            <a:ext cx="1684783" cy="228391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9" name="Куб 8"/>
          <p:cNvSpPr/>
          <p:nvPr/>
        </p:nvSpPr>
        <p:spPr>
          <a:xfrm>
            <a:off x="283328" y="2613516"/>
            <a:ext cx="1563829" cy="551120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13" y="3048994"/>
            <a:ext cx="266604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6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07407E-6 L 0.92044 -0.00694 " pathEditMode="relative" rAng="0" ptsTypes="AA">
                                      <p:cBhvr>
                                        <p:cTn id="20" dur="1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6" y="-34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1" y="1439728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22167" y="136174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latin typeface="BERNIER Distressed" panose="00000500000000000000" pitchFamily="50" charset="-52"/>
              </a:rPr>
              <a:t>,</a:t>
            </a:r>
            <a:endParaRPr lang="ru-RU" sz="66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581698" y="3030090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                   Правильный ответ:</a:t>
            </a:r>
          </a:p>
          <a:p>
            <a:pPr algn="ctr"/>
            <a:r>
              <a:rPr lang="ru-RU" sz="2000" b="1" dirty="0" smtClean="0"/>
              <a:t>дробление</a:t>
            </a:r>
            <a:endParaRPr lang="ru-RU" sz="2000" b="1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Ребусы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  <p:sp>
        <p:nvSpPr>
          <p:cNvPr id="9" name="Куб 8"/>
          <p:cNvSpPr/>
          <p:nvPr/>
        </p:nvSpPr>
        <p:spPr>
          <a:xfrm>
            <a:off x="309716" y="3009387"/>
            <a:ext cx="1533156" cy="668835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309716" y="6388237"/>
            <a:ext cx="12044308" cy="289625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071688" y="1347578"/>
            <a:ext cx="5373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latin typeface="BERNIER Distressed" panose="00000500000000000000" pitchFamily="50" charset="-52"/>
              </a:rPr>
              <a:t>,,</a:t>
            </a:r>
            <a:endParaRPr lang="ru-RU" sz="9600" dirty="0">
              <a:latin typeface="BERNIER Distressed" panose="00000500000000000000" pitchFamily="50" charset="-52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246" y="1294784"/>
            <a:ext cx="1008300" cy="1461303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688504" y="1439728"/>
            <a:ext cx="175841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latin typeface="+mj-lt"/>
              </a:rPr>
              <a:t>Б</a:t>
            </a:r>
            <a:r>
              <a:rPr lang="ru-RU" sz="9600" dirty="0" smtClean="0">
                <a:latin typeface="BERNIER Distressed" panose="00000500000000000000" pitchFamily="50" charset="-52"/>
              </a:rPr>
              <a:t>  </a:t>
            </a:r>
            <a:endParaRPr lang="ru-RU" sz="9600" dirty="0">
              <a:latin typeface="BERNIER Distressed" panose="00000500000000000000" pitchFamily="50" charset="-52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32052" y="462864"/>
            <a:ext cx="3609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>
                <a:latin typeface="BERNIER Distressed" panose="00000500000000000000" pitchFamily="50" charset="-52"/>
              </a:rPr>
              <a:t>,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330843" y="1439728"/>
            <a:ext cx="151195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err="1" smtClean="0">
                <a:latin typeface="+mj-lt"/>
              </a:rPr>
              <a:t>ие</a:t>
            </a:r>
            <a:endParaRPr lang="ru-RU" sz="9600" dirty="0">
              <a:latin typeface="+mj-lt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519" y="1323384"/>
            <a:ext cx="1163324" cy="1546916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20" name="Рисунок 19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21" name="Прямоугольник 20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861616"/>
            <a:ext cx="1666495" cy="2274514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226750" y="5818922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26467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60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96296E-6 L 0.98763 0.0053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Два мальчика играли в шашки 1 час 17 минут, сколько из них играл каждый?</a:t>
            </a:r>
            <a:endParaRPr lang="ru-RU" sz="20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/>
              <a:t>1 час 17 минут</a:t>
            </a:r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Примеры и задачки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397946"/>
            <a:ext cx="12257331" cy="3561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450079"/>
            <a:ext cx="1611631" cy="26860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9" name="Куб 8"/>
          <p:cNvSpPr/>
          <p:nvPr/>
        </p:nvSpPr>
        <p:spPr>
          <a:xfrm>
            <a:off x="274388" y="2493902"/>
            <a:ext cx="1577794" cy="765253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156165" y="5793104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83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98763 0.0053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4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1*2*3*4*5*6*7*8*9*0</a:t>
            </a:r>
          </a:p>
          <a:p>
            <a:pPr algn="ctr"/>
            <a:r>
              <a:rPr lang="ru-RU" sz="2000" dirty="0" smtClean="0"/>
              <a:t>=?</a:t>
            </a:r>
            <a:endParaRPr lang="ru-RU" sz="20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0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Примеры и задачки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9" name="Куб 8"/>
          <p:cNvSpPr/>
          <p:nvPr/>
        </p:nvSpPr>
        <p:spPr>
          <a:xfrm>
            <a:off x="266112" y="2550467"/>
            <a:ext cx="1594345" cy="624870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388237"/>
            <a:ext cx="12257331" cy="289625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38659"/>
            <a:ext cx="1498483" cy="24974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226750" y="5919024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34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smtClean="0"/>
              <a:t>2+1+1*(</a:t>
            </a:r>
            <a:r>
              <a:rPr lang="ru-RU" sz="2800" dirty="0" smtClean="0"/>
              <a:t>48-40-6)</a:t>
            </a:r>
            <a:endParaRPr lang="ru-RU" sz="28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5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Примеры и задачки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9" name="Куб 8"/>
          <p:cNvSpPr/>
          <p:nvPr/>
        </p:nvSpPr>
        <p:spPr>
          <a:xfrm>
            <a:off x="286525" y="2433484"/>
            <a:ext cx="1483281" cy="89806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0" y="6388237"/>
            <a:ext cx="12354024" cy="289625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38659"/>
            <a:ext cx="1498483" cy="2497472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174213" y="5865963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4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25-11+9+11-9-25+1</a:t>
            </a:r>
          </a:p>
          <a:p>
            <a:pPr algn="ctr"/>
            <a:r>
              <a:rPr lang="ru-RU" sz="2000" dirty="0" smtClean="0"/>
              <a:t>=?</a:t>
            </a:r>
            <a:endParaRPr lang="ru-RU" sz="20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/>
              <a:t>1</a:t>
            </a:r>
            <a:endParaRPr lang="ru-RU" sz="2000" dirty="0" smtClean="0"/>
          </a:p>
          <a:p>
            <a:pPr algn="ctr"/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Примеры и задачки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397946"/>
            <a:ext cx="12257331" cy="3561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49943" y="1589544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434839"/>
            <a:ext cx="1620775" cy="270129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9" name="Куб 8"/>
          <p:cNvSpPr/>
          <p:nvPr/>
        </p:nvSpPr>
        <p:spPr>
          <a:xfrm>
            <a:off x="367191" y="2448062"/>
            <a:ext cx="1432113" cy="680649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Куб 7"/>
          <p:cNvSpPr/>
          <p:nvPr/>
        </p:nvSpPr>
        <p:spPr>
          <a:xfrm>
            <a:off x="10226750" y="5691577"/>
            <a:ext cx="2035835" cy="1166424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2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48148E-6 L 0.98763 0.00532 " pathEditMode="relative" rAng="0" ptsTypes="AA">
                                      <p:cBhvr>
                                        <p:cTn id="20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Вертолет летел 6 часов со скоростью </a:t>
            </a:r>
            <a:r>
              <a:rPr lang="ru-RU" sz="2000" dirty="0" smtClean="0"/>
              <a:t>80 </a:t>
            </a:r>
            <a:r>
              <a:rPr lang="ru-RU" sz="2000" dirty="0"/>
              <a:t>км/ч. Какое расстояние он преодолел за это время?</a:t>
            </a:r>
            <a:endParaRPr lang="ru-RU" sz="24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480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Примеры и задачки </a:t>
            </a:r>
            <a:endParaRPr lang="ru-RU" dirty="0"/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  <p:sp>
        <p:nvSpPr>
          <p:cNvPr id="9" name="Куб 8"/>
          <p:cNvSpPr/>
          <p:nvPr/>
        </p:nvSpPr>
        <p:spPr>
          <a:xfrm>
            <a:off x="256879" y="2488931"/>
            <a:ext cx="1623842" cy="856614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412948"/>
            <a:ext cx="12257331" cy="26491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413" y="3048994"/>
            <a:ext cx="2666045" cy="168086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38659"/>
            <a:ext cx="1498483" cy="2497471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174213" y="5762025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88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Что тяжелее: килограмм пуха или килограмм железа?</a:t>
            </a:r>
            <a:endParaRPr lang="ru-RU" sz="24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одинаково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Задачки с подвохом</a:t>
            </a: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</a:t>
            </a:r>
          </a:p>
        </p:txBody>
      </p:sp>
      <p:sp>
        <p:nvSpPr>
          <p:cNvPr id="9" name="Куб 8"/>
          <p:cNvSpPr/>
          <p:nvPr/>
        </p:nvSpPr>
        <p:spPr>
          <a:xfrm>
            <a:off x="194677" y="2435232"/>
            <a:ext cx="1737216" cy="964011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-216569" y="6397946"/>
            <a:ext cx="12570593" cy="2799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38659"/>
            <a:ext cx="1498483" cy="24974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4441" y="3100741"/>
            <a:ext cx="2664183" cy="1682642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263458" y="5865963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49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 каком месяце есть 28 дней?</a:t>
            </a:r>
            <a:endParaRPr lang="ru-RU" sz="24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/>
              <a:t>в</a:t>
            </a:r>
            <a:r>
              <a:rPr lang="ru-RU" sz="2000" dirty="0" smtClean="0"/>
              <a:t>о всех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Задачки с подвохом</a:t>
            </a: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9" name="Куб 8"/>
          <p:cNvSpPr/>
          <p:nvPr/>
        </p:nvSpPr>
        <p:spPr>
          <a:xfrm>
            <a:off x="294968" y="2421219"/>
            <a:ext cx="1630440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3" y="6388237"/>
            <a:ext cx="12257331" cy="289625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38659"/>
            <a:ext cx="1498483" cy="24974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226750" y="5865963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95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Сколько </a:t>
            </a:r>
            <a:r>
              <a:rPr lang="ru-RU" sz="2000" dirty="0" err="1" smtClean="0"/>
              <a:t>горошен</a:t>
            </a:r>
            <a:r>
              <a:rPr lang="ru-RU" sz="2000" dirty="0" smtClean="0"/>
              <a:t> войдет в стакан 200мл?</a:t>
            </a:r>
            <a:endParaRPr lang="ru-RU" sz="24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/>
              <a:t>н</a:t>
            </a:r>
            <a:r>
              <a:rPr lang="ru-RU" sz="2000" dirty="0" smtClean="0"/>
              <a:t>исколько, горох </a:t>
            </a:r>
          </a:p>
          <a:p>
            <a:pPr algn="ctr"/>
            <a:r>
              <a:rPr lang="ru-RU" sz="2000" dirty="0" smtClean="0"/>
              <a:t>не умеет ходить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Задачки с подвохом</a:t>
            </a: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</a:t>
            </a:r>
          </a:p>
        </p:txBody>
      </p:sp>
      <p:sp>
        <p:nvSpPr>
          <p:cNvPr id="9" name="Куб 8"/>
          <p:cNvSpPr/>
          <p:nvPr/>
        </p:nvSpPr>
        <p:spPr>
          <a:xfrm>
            <a:off x="194444" y="2413850"/>
            <a:ext cx="1737681" cy="909915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194444" y="6399978"/>
            <a:ext cx="12159580" cy="277883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524963"/>
            <a:ext cx="1566701" cy="26111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510" y="3102516"/>
            <a:ext cx="2666045" cy="1680867"/>
          </a:xfrm>
          <a:prstGeom prst="rect">
            <a:avLst/>
          </a:prstGeom>
        </p:spPr>
      </p:pic>
      <p:sp>
        <p:nvSpPr>
          <p:cNvPr id="19" name="Куб 18"/>
          <p:cNvSpPr/>
          <p:nvPr/>
        </p:nvSpPr>
        <p:spPr>
          <a:xfrm>
            <a:off x="10156165" y="5825727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007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11022E-16 L 0.9194 0.01319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964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1 яйцо варится 15 мин. Сколько будет варится 4 яйца? </a:t>
            </a:r>
            <a:endParaRPr lang="ru-RU" sz="28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Правильный ответ:</a:t>
            </a:r>
          </a:p>
          <a:p>
            <a:pPr algn="ctr"/>
            <a:r>
              <a:rPr lang="ru-RU" sz="2000" dirty="0" smtClean="0"/>
              <a:t>15 минут</a:t>
            </a:r>
            <a:endParaRPr lang="ru-RU" sz="20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Задачки с подвохом</a:t>
            </a: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2">
              <a:lumMod val="75000"/>
              <a:alpha val="29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Куб 8"/>
          <p:cNvSpPr/>
          <p:nvPr/>
        </p:nvSpPr>
        <p:spPr>
          <a:xfrm>
            <a:off x="201474" y="2453735"/>
            <a:ext cx="1723621" cy="927006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17129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96694" y="6390039"/>
            <a:ext cx="11672520" cy="278361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357558" y="154277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601163"/>
            <a:ext cx="1520981" cy="25349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666045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9837873" y="5762025"/>
            <a:ext cx="2035835" cy="992037"/>
          </a:xfrm>
          <a:prstGeom prst="cube">
            <a:avLst>
              <a:gd name="adj" fmla="val 9328"/>
            </a:avLst>
          </a:prstGeom>
          <a:solidFill>
            <a:schemeClr val="accent1">
              <a:lumMod val="60000"/>
              <a:lumOff val="40000"/>
              <a:alpha val="89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07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4.44444E-6 L 0.98763 0.00532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4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" y="1105300"/>
            <a:ext cx="1930202" cy="2438775"/>
          </a:xfrm>
          <a:prstGeom prst="rect">
            <a:avLst/>
          </a:prstGeom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2658616" y="1285794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Двое истребителей летели со скоростью 500км/ч, пилоту первого истребителя – 30, сколько ног у собаки, учитывая, что второму пилоту 32</a:t>
            </a:r>
            <a:endParaRPr lang="ru-RU" sz="2400" dirty="0"/>
          </a:p>
        </p:txBody>
      </p:sp>
      <p:sp>
        <p:nvSpPr>
          <p:cNvPr id="3" name="Прямоугольник с двумя усеченными соседними углами 2"/>
          <p:cNvSpPr/>
          <p:nvPr/>
        </p:nvSpPr>
        <p:spPr>
          <a:xfrm>
            <a:off x="2658616" y="3073706"/>
            <a:ext cx="6261097" cy="1631444"/>
          </a:xfrm>
          <a:prstGeom prst="snip2SameRect">
            <a:avLst>
              <a:gd name="adj1" fmla="val 16667"/>
              <a:gd name="adj2" fmla="val 18354"/>
            </a:avLst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Правильный ответ:</a:t>
            </a:r>
          </a:p>
          <a:p>
            <a:pPr algn="ctr"/>
            <a:r>
              <a:rPr lang="ru-RU" sz="2800" dirty="0" smtClean="0"/>
              <a:t>0, у собак нет ног</a:t>
            </a:r>
            <a:endParaRPr lang="ru-RU" sz="2800" dirty="0"/>
          </a:p>
        </p:txBody>
      </p:sp>
      <p:sp>
        <p:nvSpPr>
          <p:cNvPr id="5" name="Прямоугольник с двумя усеченными соседними углами 4"/>
          <p:cNvSpPr/>
          <p:nvPr/>
        </p:nvSpPr>
        <p:spPr>
          <a:xfrm>
            <a:off x="96693" y="154003"/>
            <a:ext cx="2415501" cy="951297"/>
          </a:xfrm>
          <a:prstGeom prst="snip2SameRect">
            <a:avLst>
              <a:gd name="adj1" fmla="val 16667"/>
              <a:gd name="adj2" fmla="val 1835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Задачки с подвохом</a:t>
            </a: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658616" y="178029"/>
            <a:ext cx="950400" cy="951297"/>
          </a:xfrm>
          <a:prstGeom prst="snip2SameRect">
            <a:avLst>
              <a:gd name="adj1" fmla="val 16667"/>
              <a:gd name="adj2" fmla="val 18354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  <p:sp>
        <p:nvSpPr>
          <p:cNvPr id="9" name="Куб 8"/>
          <p:cNvSpPr/>
          <p:nvPr/>
        </p:nvSpPr>
        <p:spPr>
          <a:xfrm>
            <a:off x="272558" y="2476989"/>
            <a:ext cx="1746487" cy="880498"/>
          </a:xfrm>
          <a:prstGeom prst="cube">
            <a:avLst>
              <a:gd name="adj" fmla="val 9328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Ответ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с двумя усеченными соседними углами 11"/>
          <p:cNvSpPr/>
          <p:nvPr/>
        </p:nvSpPr>
        <p:spPr>
          <a:xfrm>
            <a:off x="-125129" y="6321746"/>
            <a:ext cx="12387714" cy="432316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tx1">
              <a:lumMod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соседними углами 12"/>
          <p:cNvSpPr/>
          <p:nvPr/>
        </p:nvSpPr>
        <p:spPr>
          <a:xfrm>
            <a:off x="0" y="6388237"/>
            <a:ext cx="12354024" cy="289625"/>
          </a:xfrm>
          <a:prstGeom prst="snip2SameRect">
            <a:avLst>
              <a:gd name="adj1" fmla="val 16667"/>
              <a:gd name="adj2" fmla="val 18354"/>
            </a:avLst>
          </a:prstGeom>
          <a:solidFill>
            <a:schemeClr val="accent1">
              <a:alpha val="66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9524176" y="2661628"/>
            <a:ext cx="2996466" cy="3029948"/>
            <a:chOff x="9524176" y="2661628"/>
            <a:chExt cx="2996466" cy="3029948"/>
          </a:xfrm>
        </p:grpSpPr>
        <p:pic>
          <p:nvPicPr>
            <p:cNvPr id="14" name="Рисунок 13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4176" y="2661628"/>
              <a:ext cx="2996466" cy="302994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 rot="2876129">
              <a:off x="9471450" y="3440702"/>
              <a:ext cx="1773407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cap="none" spc="0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МЕНЮ</a:t>
              </a:r>
              <a:endParaRPr lang="ru-RU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21" y="4423363"/>
            <a:ext cx="1627661" cy="27127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71" y="3092576"/>
            <a:ext cx="2027381" cy="1680867"/>
          </a:xfrm>
          <a:prstGeom prst="rect">
            <a:avLst/>
          </a:prstGeom>
        </p:spPr>
      </p:pic>
      <p:sp>
        <p:nvSpPr>
          <p:cNvPr id="8" name="Куб 7"/>
          <p:cNvSpPr/>
          <p:nvPr/>
        </p:nvSpPr>
        <p:spPr>
          <a:xfrm>
            <a:off x="10226750" y="5762025"/>
            <a:ext cx="2035835" cy="992037"/>
          </a:xfrm>
          <a:prstGeom prst="cube">
            <a:avLst>
              <a:gd name="adj" fmla="val 9328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Время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47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59259E-6 L 0.98763 0.00533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7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2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74" y="265471"/>
            <a:ext cx="8554065" cy="585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3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322</TotalTime>
  <Words>322</Words>
  <Application>Microsoft Office PowerPoint</Application>
  <PresentationFormat>Широкоэкранный</PresentationFormat>
  <Paragraphs>156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Bahnschrift SemiBold SemiConden</vt:lpstr>
      <vt:lpstr>BERNIER Distressed</vt:lpstr>
      <vt:lpstr>Bookman Old Style</vt:lpstr>
      <vt:lpstr>Century Gothic</vt:lpstr>
      <vt:lpstr>Wingdings 3</vt:lpstr>
      <vt:lpstr>Ион</vt:lpstr>
      <vt:lpstr>ТУРНИР  МАТЕМАТИКОВ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по математике</dc:title>
  <dc:creator>Ванёк</dc:creator>
  <cp:lastModifiedBy>связной</cp:lastModifiedBy>
  <cp:revision>31</cp:revision>
  <dcterms:created xsi:type="dcterms:W3CDTF">2023-02-16T19:53:39Z</dcterms:created>
  <dcterms:modified xsi:type="dcterms:W3CDTF">2023-03-15T15:48:15Z</dcterms:modified>
</cp:coreProperties>
</file>