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72" r:id="rId2"/>
    <p:sldId id="273" r:id="rId3"/>
    <p:sldId id="274" r:id="rId4"/>
    <p:sldId id="275" r:id="rId5"/>
    <p:sldId id="276" r:id="rId6"/>
    <p:sldId id="283" r:id="rId7"/>
    <p:sldId id="277" r:id="rId8"/>
    <p:sldId id="278" r:id="rId9"/>
    <p:sldId id="281" r:id="rId10"/>
    <p:sldId id="279" r:id="rId11"/>
    <p:sldId id="280" r:id="rId12"/>
    <p:sldId id="282" r:id="rId13"/>
    <p:sldId id="257" r:id="rId14"/>
    <p:sldId id="256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8" r:id="rId24"/>
    <p:sldId id="266" r:id="rId25"/>
    <p:sldId id="267" r:id="rId26"/>
    <p:sldId id="270" r:id="rId27"/>
    <p:sldId id="269" r:id="rId28"/>
    <p:sldId id="27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7E923-22A7-4168-AC26-6F81EDD7DC67}" type="datetimeFigureOut">
              <a:rPr lang="ru-RU" smtClean="0"/>
              <a:t>12.01.2017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3A75A-1C3B-416E-A04F-C55CEBCA34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5982-9E24-4EE4-B5E7-BE13F207AA15}" type="datetime1">
              <a:rPr lang="ru-RU" smtClean="0"/>
              <a:t>12.01.2017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71A7A-8C4C-4EB7-A308-37A21370E29B}" type="datetime1">
              <a:rPr lang="ru-RU" smtClean="0"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2E16-CD4B-43D3-8077-470A64F54303}" type="datetime1">
              <a:rPr lang="ru-RU" smtClean="0"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3BA72-CFD3-4AD5-96BF-9796C5C055FF}" type="datetime1">
              <a:rPr lang="ru-RU" smtClean="0"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F2CCB-CE0B-44C3-AB3E-89381ED736A6}" type="datetime1">
              <a:rPr lang="ru-RU" smtClean="0"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9BED-24B0-44F9-A91C-E9895F73429A}" type="datetime1">
              <a:rPr lang="ru-RU" smtClean="0"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2089-BD34-4F6A-B2F6-B13CD089AA8C}" type="datetime1">
              <a:rPr lang="ru-RU" smtClean="0"/>
              <a:t>12.01.2017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9276-B82E-459C-A907-A6F12A785E07}" type="datetime1">
              <a:rPr lang="ru-RU" smtClean="0"/>
              <a:t>12.01.2017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B4607-0C0A-4C86-9E33-6F77B4145630}" type="datetime1">
              <a:rPr lang="ru-RU" smtClean="0"/>
              <a:t>12.01.2017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92C1-DF15-451D-A66E-3C0BE137F2B7}" type="datetime1">
              <a:rPr lang="ru-RU" smtClean="0"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9CF1-439C-4EBF-8160-CC88F3249A28}" type="datetime1">
              <a:rPr lang="ru-RU" smtClean="0"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192AA-3F90-40BC-9B96-D58AF1C088AB}" type="datetime1">
              <a:rPr lang="ru-RU" smtClean="0"/>
              <a:t>12.01.2017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2A25BB-9F3C-4CCC-A24B-7C2799783AA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Задачи из Открытого банка заданий. Статистика и вероятность.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dirty="0" smtClean="0"/>
              <a:t>В случайном эксперименте симметричную монету бросают трижды. Найдите вероятность того, что орел выпадет все три раза.</a:t>
            </a:r>
          </a:p>
          <a:p>
            <a:r>
              <a:rPr lang="ru-RU" b="1" dirty="0" smtClean="0"/>
              <a:t>Решение.</a:t>
            </a:r>
            <a:endParaRPr lang="ru-RU" dirty="0" smtClean="0"/>
          </a:p>
          <a:p>
            <a:r>
              <a:rPr lang="ru-RU" dirty="0" smtClean="0"/>
              <a:t>Количество различных вариантов типа орел, решка, решка будет 2*2*2 = 8</a:t>
            </a:r>
          </a:p>
          <a:p>
            <a:r>
              <a:rPr lang="ru-RU" dirty="0" smtClean="0"/>
              <a:t>Благоприятный вариант 1.   Вероятность равна 1/8 = </a:t>
            </a:r>
            <a:r>
              <a:rPr lang="ru-RU" b="1" dirty="0" smtClean="0"/>
              <a:t>0,125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/>
              <a:t> </a:t>
            </a:r>
            <a:r>
              <a:rPr lang="ru-RU" sz="2800" dirty="0" smtClean="0"/>
              <a:t>В случайном эксперименте симметричную монету бросают трижды. Найдите вероятность того, что орел выпадет ровно два раза.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3933056"/>
            <a:ext cx="61206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Решение.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Всего вариантов 2*2*2=8. Благоприятных - 3 варианта:</a:t>
            </a:r>
            <a:br>
              <a:rPr lang="ru-RU" sz="2400" dirty="0" smtClean="0"/>
            </a:br>
            <a:r>
              <a:rPr lang="ru-RU" sz="2400" b="1" dirty="0" smtClean="0"/>
              <a:t>о; о; </a:t>
            </a:r>
            <a:r>
              <a:rPr lang="ru-RU" sz="2400" b="1" dirty="0" err="1" smtClean="0"/>
              <a:t>р</a:t>
            </a:r>
            <a:r>
              <a:rPr lang="ru-RU" sz="2400" b="1" dirty="0" smtClean="0"/>
              <a:t>       о; </a:t>
            </a:r>
            <a:r>
              <a:rPr lang="ru-RU" sz="2400" b="1" dirty="0" err="1" smtClean="0"/>
              <a:t>р</a:t>
            </a:r>
            <a:r>
              <a:rPr lang="ru-RU" sz="2400" b="1" dirty="0" smtClean="0"/>
              <a:t>; о   </a:t>
            </a:r>
            <a:r>
              <a:rPr lang="ru-RU" sz="2400" b="1" dirty="0" err="1" smtClean="0"/>
              <a:t>р</a:t>
            </a:r>
            <a:r>
              <a:rPr lang="ru-RU" sz="2400" b="1" dirty="0" smtClean="0"/>
              <a:t>; </a:t>
            </a:r>
            <a:r>
              <a:rPr lang="ru-RU" sz="2400" b="1" dirty="0" err="1" smtClean="0"/>
              <a:t>о</a:t>
            </a:r>
            <a:r>
              <a:rPr lang="ru-RU" sz="2400" b="1" dirty="0" smtClean="0"/>
              <a:t>; </a:t>
            </a:r>
            <a:r>
              <a:rPr lang="ru-RU" sz="2400" b="1" dirty="0" err="1" smtClean="0"/>
              <a:t>о</a:t>
            </a:r>
            <a:r>
              <a:rPr lang="ru-RU" sz="2400" b="1" dirty="0" smtClean="0"/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Вероятность равна </a:t>
            </a:r>
            <a:r>
              <a:rPr lang="ru-RU" sz="2400" b="1" dirty="0" smtClean="0"/>
              <a:t>3/8 = 0,375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 </a:t>
            </a:r>
            <a:r>
              <a:rPr lang="ru-RU" dirty="0" smtClean="0"/>
              <a:t>В случайном эксперименте симметричную монету бросают четырежды. Найдите вероятность того, что орел не выпадет ни разу.</a:t>
            </a:r>
          </a:p>
          <a:p>
            <a:r>
              <a:rPr lang="ru-RU" b="1" dirty="0" smtClean="0"/>
              <a:t>Решение: </a:t>
            </a:r>
            <a:endParaRPr lang="ru-RU" dirty="0" smtClean="0"/>
          </a:p>
          <a:p>
            <a:r>
              <a:rPr lang="ru-RU" dirty="0" smtClean="0"/>
              <a:t>Всего вариантов  2*2*2*2 = </a:t>
            </a:r>
            <a:r>
              <a:rPr lang="ru-RU" b="1" dirty="0" smtClean="0"/>
              <a:t>16</a:t>
            </a:r>
            <a:endParaRPr lang="ru-RU" dirty="0" smtClean="0"/>
          </a:p>
          <a:p>
            <a:r>
              <a:rPr lang="ru-RU" dirty="0" smtClean="0"/>
              <a:t>Орел не выпадет ни разу - это</a:t>
            </a:r>
            <a:r>
              <a:rPr lang="ru-RU" b="1" dirty="0" smtClean="0"/>
              <a:t> 1 вариант.    Вероятность 1/16.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Коля выбирает трехзначное число. Найдите вероятность того, что оно делится на 5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1259632" y="184482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№ 1. Всего 900 трехзначных чисел. Делятся на 5: 100, 105, ...,995, таких чисел n=900/5=180,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n=180                       180⁄900=0,2.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132856"/>
            <a:ext cx="54360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Вася выбирает трехзначное число. Найдите вероятность того, что оно делится на 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276872"/>
            <a:ext cx="54543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№ 2.</a:t>
            </a:r>
            <a:r>
              <a:rPr lang="ru-RU" sz="3200" dirty="0"/>
              <a:t>    102, 108,..., 996 - делятся на 6. Таких чисел:   6n=900, n=150.</a:t>
            </a:r>
          </a:p>
          <a:p>
            <a:r>
              <a:rPr lang="ru-RU" sz="3200" dirty="0"/>
              <a:t>150⁄900 = </a:t>
            </a:r>
            <a:r>
              <a:rPr lang="ru-RU" sz="3200" b="1" dirty="0"/>
              <a:t>1⁄6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3.</a:t>
            </a:r>
            <a:r>
              <a:rPr lang="ru-RU" dirty="0"/>
              <a:t> Телевизор у Маши сломался и показывает только один случайный канал. Маша включает телевизор. В это время по трем каналам из двадцати показывают кинокомедии. Найдите вероятность того, что Маша попадет на канал, где комедия не идет.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№ 3.</a:t>
            </a:r>
            <a:r>
              <a:rPr lang="ru-RU" dirty="0"/>
              <a:t>  20-3=17 (каналов) не показывают комедии</a:t>
            </a:r>
          </a:p>
          <a:p>
            <a:pPr>
              <a:buNone/>
            </a:pPr>
            <a:r>
              <a:rPr lang="ru-RU" dirty="0" smtClean="0"/>
              <a:t>                      17</a:t>
            </a:r>
            <a:r>
              <a:rPr lang="ru-RU" dirty="0"/>
              <a:t>⁄20=</a:t>
            </a:r>
            <a:r>
              <a:rPr lang="ru-RU" b="1" dirty="0"/>
              <a:t>0,85</a:t>
            </a:r>
            <a:endParaRPr lang="ru-RU" dirty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4. На тарелке 12 пирожков: 5 с мясом, 4 с капустой и 3 с вишней. Наташа наугад выбирает один пирожок. Найдите вероятность того, что он окажется с вишней.</a:t>
            </a:r>
          </a:p>
          <a:p>
            <a:endParaRPr lang="ru-RU" b="1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Вероятностью события А называется </a:t>
            </a:r>
            <a:r>
              <a:rPr lang="ru-RU" b="1" u="sng" dirty="0"/>
              <a:t>отношение числа благоприятных</a:t>
            </a:r>
            <a:r>
              <a:rPr lang="ru-RU" b="1" dirty="0"/>
              <a:t> </a:t>
            </a:r>
            <a:r>
              <a:rPr lang="ru-RU" b="1" dirty="0" smtClean="0"/>
              <a:t>для этого события </a:t>
            </a:r>
            <a:r>
              <a:rPr lang="ru-RU" b="1" u="sng" dirty="0"/>
              <a:t>исходов к числу всех равновозможных исходов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№ 4.</a:t>
            </a:r>
            <a:r>
              <a:rPr lang="ru-RU" dirty="0"/>
              <a:t> 3⁄12=</a:t>
            </a:r>
            <a:r>
              <a:rPr lang="ru-RU" b="1" dirty="0"/>
              <a:t>0,25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5.</a:t>
            </a:r>
            <a:r>
              <a:rPr lang="ru-RU" dirty="0"/>
              <a:t> В фирме такси в данный момент свободно 20 машин: 9 черных, 4 желтых и 7 зеленых. По вызову выехала одна из машин, случайно оказавшаяся ближе всего к заказчику. Найдите вероятность того, что к нему приедет желтое такси.</a:t>
            </a:r>
          </a:p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5733256"/>
            <a:ext cx="1547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№ 5.</a:t>
            </a:r>
            <a:r>
              <a:rPr lang="ru-RU" dirty="0"/>
              <a:t> 4⁄20=</a:t>
            </a:r>
            <a:r>
              <a:rPr lang="ru-RU" b="1" dirty="0"/>
              <a:t>0,2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6.</a:t>
            </a:r>
            <a:r>
              <a:rPr lang="ru-RU" dirty="0" smtClean="0"/>
              <a:t> В каждой десятой банке кофе согласно условиям акции есть приз. Призы распределены по банкам случайно. Варя покупает банку кофе в надежде выиграть приз. Найдите вероятность того, что Варя не найдет приз в своей банке?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229200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№ 6. Если в каждой десятой банке есть приз, значит в 9 банках приза нет. 9⁄10=0,9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7.</a:t>
            </a:r>
            <a:r>
              <a:rPr lang="ru-RU" dirty="0" smtClean="0"/>
              <a:t> Миша с папой решили покататься на колесе обозрения. Всего на колесе двадцать четыре кабинки, из них 5 — синие, 7 — зеленые, остальные — красные. Кабинки по очереди подходят к платформе для посадки. Найдите вероятность того, что Миша прокатится в красной кабинке.</a:t>
            </a:r>
          </a:p>
          <a:p>
            <a:r>
              <a:rPr lang="ru-RU" b="1" dirty="0"/>
              <a:t>8.</a:t>
            </a:r>
            <a:r>
              <a:rPr lang="ru-RU" dirty="0" smtClean="0"/>
              <a:t> У бабушки 20 чашек: 5 с красными цветами, остальные с синими. Бабушка наливает чай в случайно выбранную чашку. Найдите вероятность того, что это будет чашка с синими цветами.</a:t>
            </a:r>
          </a:p>
          <a:p>
            <a:r>
              <a:rPr lang="ru-RU" b="1" dirty="0"/>
              <a:t>9.</a:t>
            </a:r>
            <a:r>
              <a:rPr lang="ru-RU" dirty="0" smtClean="0"/>
              <a:t> У дедушки 30 чашек: 14 с красными звездами, остальные с золотыми. Дедушка наливает чай в случайно выбранную чашку. Найдите вероятность того, что это будет чашка с золотыми звездами.</a:t>
            </a:r>
          </a:p>
          <a:p>
            <a:r>
              <a:rPr lang="ru-RU" b="1" dirty="0"/>
              <a:t>10.</a:t>
            </a:r>
            <a:r>
              <a:rPr lang="ru-RU" dirty="0" smtClean="0"/>
              <a:t> Коля наудачу выбирает двузначное число. Найдите вероятность того, что оно оканчивается на 3.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№ 7.</a:t>
            </a:r>
            <a:endParaRPr lang="ru-RU" dirty="0" smtClean="0"/>
          </a:p>
          <a:p>
            <a:r>
              <a:rPr lang="ru-RU" dirty="0" smtClean="0"/>
              <a:t>24-12=12 (красные кабинки)</a:t>
            </a:r>
          </a:p>
          <a:p>
            <a:r>
              <a:rPr lang="ru-RU" dirty="0" smtClean="0"/>
              <a:t>12⁄24=0,5</a:t>
            </a:r>
          </a:p>
          <a:p>
            <a:r>
              <a:rPr lang="ru-RU" b="1" dirty="0" smtClean="0"/>
              <a:t>№ 8.</a:t>
            </a:r>
            <a:endParaRPr lang="ru-RU" dirty="0" smtClean="0"/>
          </a:p>
          <a:p>
            <a:r>
              <a:rPr lang="ru-RU" dirty="0" smtClean="0"/>
              <a:t>20-5=15(чашек с синими цветами); 15⁄20=0,75.</a:t>
            </a:r>
          </a:p>
          <a:p>
            <a:r>
              <a:rPr lang="ru-RU" b="1" dirty="0" smtClean="0"/>
              <a:t>№ 9.</a:t>
            </a:r>
            <a:r>
              <a:rPr lang="ru-RU" dirty="0" smtClean="0"/>
              <a:t> 30-14=16 (чашки с золотыми цветами); 16⁄30=8⁄15.</a:t>
            </a:r>
          </a:p>
          <a:p>
            <a:r>
              <a:rPr lang="ru-RU" b="1" dirty="0" smtClean="0"/>
              <a:t> № 10.</a:t>
            </a:r>
            <a:endParaRPr lang="ru-RU" dirty="0" smtClean="0"/>
          </a:p>
          <a:p>
            <a:r>
              <a:rPr lang="ru-RU" dirty="0" smtClean="0"/>
              <a:t>двузначные числа: 10, 11,....99. Их всего 90. Оканчивается на 3: 13, 23,...93. Таких чисел: 9. Значит 9⁄90=0,1.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11.</a:t>
            </a:r>
            <a:r>
              <a:rPr lang="ru-RU" dirty="0" smtClean="0"/>
              <a:t> На экзамене 50 билетов, Руслан не выучил 5 из них. Найдите вероятность того, что ему попадется выученный билет.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/>
              <a:t>12.</a:t>
            </a:r>
            <a:r>
              <a:rPr lang="ru-RU" dirty="0" smtClean="0"/>
              <a:t> Родительский комитет закупил 25 </a:t>
            </a:r>
            <a:r>
              <a:rPr lang="ru-RU" dirty="0" err="1" smtClean="0"/>
              <a:t>пазлов</a:t>
            </a:r>
            <a:r>
              <a:rPr lang="ru-RU" dirty="0" smtClean="0"/>
              <a:t> для подарков детям на окончание года, из них 15 с машинами и 10 с видами городов. Подарки распределяются случайным образом. Найдите вероятность того, что Толе достанется </a:t>
            </a:r>
            <a:r>
              <a:rPr lang="ru-RU" dirty="0" err="1" smtClean="0"/>
              <a:t>пазл</a:t>
            </a:r>
            <a:r>
              <a:rPr lang="ru-RU" dirty="0" smtClean="0"/>
              <a:t> с машиной.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/>
              <a:t>13.</a:t>
            </a:r>
            <a:r>
              <a:rPr lang="ru-RU" dirty="0" smtClean="0"/>
              <a:t> Родительский комитет закупил 30 </a:t>
            </a:r>
            <a:r>
              <a:rPr lang="ru-RU" dirty="0" err="1" smtClean="0"/>
              <a:t>пазлов</a:t>
            </a:r>
            <a:r>
              <a:rPr lang="ru-RU" dirty="0" smtClean="0"/>
              <a:t> для подарков детям на окончание года, из них 8 с картинами известных художников и 22 с изображениями животных. Подарки распределяются случайным образом. Найдите вероятность того, что Вове достанется </a:t>
            </a:r>
            <a:r>
              <a:rPr lang="ru-RU" dirty="0" err="1" smtClean="0"/>
              <a:t>пазл</a:t>
            </a:r>
            <a:r>
              <a:rPr lang="ru-RU" dirty="0" smtClean="0"/>
              <a:t> с животным.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№ 11.</a:t>
            </a:r>
            <a:r>
              <a:rPr lang="ru-RU" dirty="0" smtClean="0"/>
              <a:t> 50-5=45 (билетов выученных)      45 ⁄ 50=0,9.</a:t>
            </a:r>
          </a:p>
          <a:p>
            <a:r>
              <a:rPr lang="ru-RU" b="1" dirty="0" smtClean="0"/>
              <a:t>№ 12.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15 ⁄ 25 =0,6.</a:t>
            </a:r>
          </a:p>
          <a:p>
            <a:r>
              <a:rPr lang="ru-RU" b="1" dirty="0" smtClean="0"/>
              <a:t>№ 13.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22⁄30=11 ⁄ 15=0,73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ru-RU" b="1" dirty="0" smtClean="0"/>
              <a:t>14.</a:t>
            </a:r>
            <a:r>
              <a:rPr lang="ru-RU" dirty="0" smtClean="0"/>
              <a:t> В среднем на 50 карманных фонариков приходится два неисправных. Найдите вероятность купить работающий фонарик.</a:t>
            </a:r>
          </a:p>
          <a:p>
            <a:r>
              <a:rPr lang="ru-RU" b="1" dirty="0" smtClean="0"/>
              <a:t>15.</a:t>
            </a:r>
            <a:r>
              <a:rPr lang="ru-RU" dirty="0" smtClean="0"/>
              <a:t> В среднем на 60 карманных фонариков приходится пять неисправных. Найдите вероятность купить работающий фонарик.</a:t>
            </a:r>
          </a:p>
          <a:p>
            <a:r>
              <a:rPr lang="ru-RU" b="1" dirty="0" smtClean="0"/>
              <a:t>16.</a:t>
            </a:r>
            <a:r>
              <a:rPr lang="ru-RU" dirty="0" smtClean="0"/>
              <a:t> В среднем из каждых 80 поступивших в продажу аккумуляторов 76 аккумуляторов заряжены. Найдите вероятность того, что купленный аккумулятор не заряжен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№ 14.</a:t>
            </a:r>
            <a:endParaRPr lang="ru-RU" dirty="0" smtClean="0"/>
          </a:p>
          <a:p>
            <a:r>
              <a:rPr lang="ru-RU" dirty="0" smtClean="0"/>
              <a:t>50-2=48 (фонариков исправных),  48 ⁄ 50 =0,96.</a:t>
            </a:r>
          </a:p>
          <a:p>
            <a:r>
              <a:rPr lang="ru-RU" b="1" dirty="0" smtClean="0"/>
              <a:t>№ 15</a:t>
            </a:r>
            <a:endParaRPr lang="ru-RU" dirty="0" smtClean="0"/>
          </a:p>
          <a:p>
            <a:r>
              <a:rPr lang="ru-RU" dirty="0" smtClean="0"/>
              <a:t>60-5=55 (исправные фонарики), 55 ⁄ 60 = 11 ⁄ 12=0,92</a:t>
            </a:r>
          </a:p>
          <a:p>
            <a:r>
              <a:rPr lang="ru-RU" b="1" dirty="0" smtClean="0"/>
              <a:t>№ 16.</a:t>
            </a:r>
            <a:endParaRPr lang="ru-RU" dirty="0" smtClean="0"/>
          </a:p>
          <a:p>
            <a:r>
              <a:rPr lang="ru-RU" dirty="0" smtClean="0"/>
              <a:t>80-76=4 (</a:t>
            </a:r>
            <a:r>
              <a:rPr lang="ru-RU" dirty="0" err="1" smtClean="0"/>
              <a:t>аккум</a:t>
            </a:r>
            <a:r>
              <a:rPr lang="ru-RU" dirty="0" smtClean="0"/>
              <a:t>. не заряжены), 4 ⁄ 80 = 1 ⁄ 20 = 0,05.</a:t>
            </a:r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257800"/>
          </a:xfrm>
        </p:spPr>
        <p:txBody>
          <a:bodyPr>
            <a:normAutofit/>
          </a:bodyPr>
          <a:lstStyle/>
          <a:p>
            <a:r>
              <a:rPr lang="ru-RU" b="1" dirty="0"/>
              <a:t>№ 1.</a:t>
            </a:r>
            <a:r>
              <a:rPr lang="ru-RU" dirty="0" smtClean="0"/>
              <a:t> В соревнованиях по толканию ядра участвуют 9 спортсменов из Дании, 3 спортсмена из Швеции, 8 спортсменов из Норвегии и 5 — из Финляндии. Порядок, в котором выступают спортсмены, определяется жребием. Найдите вероятность того, что спортсмен, который выступает последним, окажется из Финляндии.</a:t>
            </a:r>
          </a:p>
          <a:p>
            <a:r>
              <a:rPr lang="ru-RU" b="1" dirty="0" smtClean="0"/>
              <a:t>Решение.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Всего участвует 9+3+8+5=25 спортсменов.</a:t>
            </a:r>
          </a:p>
          <a:p>
            <a:r>
              <a:rPr lang="ru-RU" dirty="0" smtClean="0"/>
              <a:t>А т.к. финнов 5 человек, то вероятность того, что на последнем месте будет спортсмен из Финляндии 5/25 = 1/5=</a:t>
            </a:r>
            <a:r>
              <a:rPr lang="ru-RU" b="1" dirty="0" smtClean="0"/>
              <a:t>0,2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Фабрика выпускает сумки. </a:t>
            </a:r>
            <a:r>
              <a:rPr lang="ru-RU" dirty="0" smtClean="0"/>
              <a:t>Из</a:t>
            </a:r>
            <a:r>
              <a:rPr lang="ru-RU" b="1" dirty="0" smtClean="0"/>
              <a:t> </a:t>
            </a:r>
            <a:r>
              <a:rPr lang="ru-RU" b="1" dirty="0" smtClean="0"/>
              <a:t>180  </a:t>
            </a:r>
            <a:r>
              <a:rPr lang="ru-RU" b="1" smtClean="0"/>
              <a:t>сумок</a:t>
            </a:r>
            <a:r>
              <a:rPr lang="ru-RU" smtClean="0"/>
              <a:t> </a:t>
            </a:r>
            <a:r>
              <a:rPr lang="ru-RU"/>
              <a:t> </a:t>
            </a:r>
            <a:r>
              <a:rPr lang="ru-RU" b="1" smtClean="0"/>
              <a:t>восемь </a:t>
            </a:r>
            <a:r>
              <a:rPr lang="ru-RU" b="1" dirty="0" smtClean="0"/>
              <a:t>сумок со скрытыми дефектами.</a:t>
            </a:r>
            <a:r>
              <a:rPr lang="ru-RU" dirty="0" smtClean="0"/>
              <a:t> Найдите вероятность того, что купленная сумка окажется качественной. Результат округлите до сотых.</a:t>
            </a:r>
          </a:p>
          <a:p>
            <a:r>
              <a:rPr lang="ru-RU" b="1" dirty="0" smtClean="0"/>
              <a:t>Решение.</a:t>
            </a:r>
            <a:endParaRPr lang="ru-RU" dirty="0" smtClean="0"/>
          </a:p>
          <a:p>
            <a:r>
              <a:rPr lang="ru-RU" dirty="0" smtClean="0"/>
              <a:t>180-8 = 172 сумки качественные.</a:t>
            </a:r>
          </a:p>
          <a:p>
            <a:r>
              <a:rPr lang="ru-RU" dirty="0" smtClean="0"/>
              <a:t>172 / 180 = 0,955...≈ </a:t>
            </a:r>
            <a:r>
              <a:rPr lang="ru-RU" b="1" dirty="0" smtClean="0"/>
              <a:t>0,96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Фабрика выпускает сумки. В среднем на </a:t>
            </a:r>
            <a:r>
              <a:rPr lang="ru-RU" b="1" dirty="0" smtClean="0"/>
              <a:t>170 качественных сумо</a:t>
            </a:r>
            <a:r>
              <a:rPr lang="ru-RU" dirty="0" smtClean="0"/>
              <a:t>к приходится </a:t>
            </a:r>
            <a:r>
              <a:rPr lang="ru-RU" b="1" dirty="0" smtClean="0"/>
              <a:t>шесть сумок со скрытыми дефектами</a:t>
            </a:r>
            <a:r>
              <a:rPr lang="ru-RU" dirty="0" smtClean="0"/>
              <a:t>. Найдите вероятность того, что купленная сумка окажется качественной. Результат округлите до сотых.</a:t>
            </a:r>
          </a:p>
          <a:p>
            <a:r>
              <a:rPr lang="ru-RU" b="1" dirty="0" smtClean="0"/>
              <a:t>Решение.</a:t>
            </a:r>
            <a:r>
              <a:rPr lang="ru-RU" dirty="0" smtClean="0"/>
              <a:t> 170 + 6 = 176 - всего сумок.</a:t>
            </a:r>
          </a:p>
          <a:p>
            <a:r>
              <a:rPr lang="ru-RU" dirty="0" smtClean="0"/>
              <a:t>170 / 176 = 0,965≈ </a:t>
            </a:r>
            <a:r>
              <a:rPr lang="ru-RU" b="1" dirty="0" smtClean="0"/>
              <a:t>0,97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Лена и Саша играют в кости. Они бросают кость по одному разу. Выигрывает тот, кто выбросил больше очков. Если очков выпало поровну, то наступает ничья. В сумме выпало 8 очков. Найдите вероятность того, что Лена выиграла.</a:t>
            </a:r>
          </a:p>
          <a:p>
            <a:endParaRPr lang="ru-RU" dirty="0"/>
          </a:p>
          <a:p>
            <a:r>
              <a:rPr lang="ru-RU" u="sng" dirty="0" smtClean="0"/>
              <a:t>Решение</a:t>
            </a:r>
            <a:r>
              <a:rPr lang="ru-RU" dirty="0" smtClean="0"/>
              <a:t>. Каковы варианты выпадения очков (Лена первая): 2-6,3-5,4-4,5-3,6-2. Всего возможных вариантов 5. Благоприятных же - 2. Значит, 2/5 - это и есть ответ.  Ответ: 0,4.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r>
              <a:rPr lang="ru-RU" sz="4500" dirty="0"/>
              <a:t>В случайном эксперименте бросают две игральные кости. Найдите вероятность того, что в сумме выпадет 8 очков. Результат округлите до сотых</a:t>
            </a:r>
            <a:r>
              <a:rPr lang="ru-RU" sz="4500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/>
              <a:t>Решение.</a:t>
            </a:r>
            <a:endParaRPr lang="ru-RU" dirty="0" smtClean="0"/>
          </a:p>
          <a:p>
            <a:r>
              <a:rPr lang="ru-RU" dirty="0"/>
              <a:t>Игральные кости - это кубики с 6 гранями. На первом кубике может выпасть  1, 2, 3, 4, 5 или  6 очков. Каждому варианту выпадения очков соответствует 6 вариантов выпадения очков на втором кубике.</a:t>
            </a:r>
            <a:endParaRPr lang="ru-RU" dirty="0" smtClean="0"/>
          </a:p>
          <a:p>
            <a:r>
              <a:rPr lang="ru-RU" dirty="0"/>
              <a:t>Т.е. всего различных вариантов 6*6 = 36.</a:t>
            </a:r>
            <a:endParaRPr lang="ru-RU" dirty="0" smtClean="0"/>
          </a:p>
          <a:p>
            <a:r>
              <a:rPr lang="ru-RU" dirty="0"/>
              <a:t>Варианты (исходы эксперимента) будут такие:</a:t>
            </a:r>
            <a:endParaRPr lang="ru-RU" dirty="0" smtClean="0"/>
          </a:p>
          <a:p>
            <a:r>
              <a:rPr lang="ru-RU" dirty="0"/>
              <a:t>1;1  1;2  1;3  1;4  1;5  1;6</a:t>
            </a:r>
            <a:endParaRPr lang="ru-RU" dirty="0" smtClean="0"/>
          </a:p>
          <a:p>
            <a:r>
              <a:rPr lang="ru-RU" dirty="0"/>
              <a:t>2;1  2;2  2;3  2;4  2;5  2;6</a:t>
            </a:r>
            <a:endParaRPr lang="ru-RU" dirty="0" smtClean="0"/>
          </a:p>
          <a:p>
            <a:r>
              <a:rPr lang="ru-RU" dirty="0"/>
              <a:t>и т.д. ..............................</a:t>
            </a:r>
            <a:endParaRPr lang="ru-RU" dirty="0" smtClean="0"/>
          </a:p>
          <a:p>
            <a:r>
              <a:rPr lang="ru-RU" dirty="0"/>
              <a:t>6;1  6;2  6;3  6;4  6;5  6;6</a:t>
            </a:r>
            <a:endParaRPr lang="ru-RU" dirty="0" smtClean="0"/>
          </a:p>
          <a:p>
            <a:r>
              <a:rPr lang="ru-RU" dirty="0"/>
              <a:t>Подсчитаем количество исходов (вариантов), в которых сумма очков двух кубиков равна 8.</a:t>
            </a:r>
            <a:endParaRPr lang="ru-RU" dirty="0" smtClean="0"/>
          </a:p>
          <a:p>
            <a:r>
              <a:rPr lang="ru-RU" dirty="0"/>
              <a:t>2;6   3;5;  4;4   5;3  6;2     Всего 5 вариантов.</a:t>
            </a:r>
            <a:endParaRPr lang="ru-RU" dirty="0" smtClean="0"/>
          </a:p>
          <a:p>
            <a:r>
              <a:rPr lang="ru-RU" dirty="0"/>
              <a:t>Найдем вероятность.   5/36 = 0,138 ≈</a:t>
            </a:r>
            <a:r>
              <a:rPr lang="ru-RU" b="1" dirty="0"/>
              <a:t> 0,14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случайном эксперименте бросают три игральные кости. Найдите вероятность того, что в сумме выпадет 14 очков. Результат округлите до сотых.</a:t>
            </a:r>
            <a:endParaRPr lang="ru-RU" dirty="0" smtClean="0"/>
          </a:p>
          <a:p>
            <a:r>
              <a:rPr lang="ru-RU" b="1" dirty="0"/>
              <a:t>Решение.</a:t>
            </a:r>
            <a:endParaRPr lang="ru-RU" dirty="0" smtClean="0"/>
          </a:p>
          <a:p>
            <a:r>
              <a:rPr lang="ru-RU" dirty="0"/>
              <a:t>Всего различных вариантов выпадения очков будет 6*6*6 = 216</a:t>
            </a:r>
            <a:endParaRPr lang="ru-RU" dirty="0" smtClean="0"/>
          </a:p>
          <a:p>
            <a:r>
              <a:rPr lang="ru-RU" dirty="0"/>
              <a:t>Подсчитаем количество благоприятных исходов, т.е. вариантов, в которых сумма трех кубиков равнялась 14.</a:t>
            </a:r>
            <a:endParaRPr lang="ru-RU" dirty="0" smtClean="0"/>
          </a:p>
          <a:p>
            <a:r>
              <a:rPr lang="ru-RU" dirty="0"/>
              <a:t>6;6;2   6;2;6   2;6;6</a:t>
            </a:r>
            <a:endParaRPr lang="ru-RU" dirty="0" smtClean="0"/>
          </a:p>
          <a:p>
            <a:r>
              <a:rPr lang="ru-RU" dirty="0"/>
              <a:t>5;5;4   5;4;5   4;5;5</a:t>
            </a:r>
            <a:endParaRPr lang="ru-RU" dirty="0" smtClean="0"/>
          </a:p>
          <a:p>
            <a:r>
              <a:rPr lang="ru-RU" dirty="0"/>
              <a:t>4;4;6   4;6;4   6;4;4</a:t>
            </a:r>
            <a:endParaRPr lang="ru-RU" dirty="0" smtClean="0"/>
          </a:p>
          <a:p>
            <a:r>
              <a:rPr lang="ru-RU" dirty="0"/>
              <a:t>6;5;3   6;3;5   5;6;3   5;3;6   3;5;6   3;6;5</a:t>
            </a:r>
            <a:endParaRPr lang="ru-RU" dirty="0" smtClean="0"/>
          </a:p>
          <a:p>
            <a:r>
              <a:rPr lang="ru-RU" dirty="0"/>
              <a:t>Всего 15 благоприятных исходов</a:t>
            </a:r>
            <a:endParaRPr lang="ru-RU" dirty="0" smtClean="0"/>
          </a:p>
          <a:p>
            <a:r>
              <a:rPr lang="ru-RU" dirty="0"/>
              <a:t>Вероятность равна 15/216 = 0,06944... ≈ </a:t>
            </a:r>
            <a:r>
              <a:rPr lang="ru-RU" b="1" dirty="0"/>
              <a:t>0,07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 </a:t>
            </a:r>
            <a:r>
              <a:rPr lang="ru-RU" dirty="0" smtClean="0"/>
              <a:t>В случайном эксперименте симметричную монету бросают дважды. Найдите вероятность того, что орел выпадет ровно один раз.</a:t>
            </a:r>
          </a:p>
          <a:p>
            <a:r>
              <a:rPr lang="ru-RU" b="1" dirty="0" smtClean="0"/>
              <a:t>Решение.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Варианты:  </a:t>
            </a:r>
            <a:r>
              <a:rPr lang="ru-RU" dirty="0" err="1" smtClean="0"/>
              <a:t>о;о</a:t>
            </a:r>
            <a:r>
              <a:rPr lang="ru-RU" dirty="0" smtClean="0"/>
              <a:t>    </a:t>
            </a:r>
            <a:r>
              <a:rPr lang="ru-RU" dirty="0" err="1" smtClean="0"/>
              <a:t>о;р</a:t>
            </a:r>
            <a:r>
              <a:rPr lang="ru-RU" dirty="0" smtClean="0"/>
              <a:t>    </a:t>
            </a:r>
            <a:r>
              <a:rPr lang="ru-RU" dirty="0" err="1" smtClean="0"/>
              <a:t>р;о</a:t>
            </a:r>
            <a:r>
              <a:rPr lang="ru-RU" dirty="0" smtClean="0"/>
              <a:t>    </a:t>
            </a:r>
            <a:r>
              <a:rPr lang="ru-RU" dirty="0" err="1" smtClean="0"/>
              <a:t>р;р</a:t>
            </a:r>
            <a:r>
              <a:rPr lang="ru-RU" dirty="0" smtClean="0"/>
              <a:t>.    всего </a:t>
            </a:r>
            <a:r>
              <a:rPr lang="ru-RU" b="1" dirty="0" smtClean="0"/>
              <a:t>4 варианта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Благоприятных 2</a:t>
            </a:r>
            <a:r>
              <a:rPr lang="ru-RU" dirty="0" smtClean="0"/>
              <a:t>:   </a:t>
            </a:r>
            <a:r>
              <a:rPr lang="ru-RU" dirty="0" err="1" smtClean="0"/>
              <a:t>о;р</a:t>
            </a:r>
            <a:r>
              <a:rPr lang="ru-RU" dirty="0" smtClean="0"/>
              <a:t>  и </a:t>
            </a:r>
            <a:r>
              <a:rPr lang="ru-RU" dirty="0" err="1" smtClean="0"/>
              <a:t>р;о</a:t>
            </a:r>
            <a:r>
              <a:rPr lang="ru-RU" dirty="0" smtClean="0"/>
              <a:t>.   Вероятность равна </a:t>
            </a:r>
            <a:r>
              <a:rPr lang="ru-RU" b="1" dirty="0" smtClean="0"/>
              <a:t>2/4 = 0,5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МОУ "Михайловская СОШ"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25BB-9F3C-4CCC-A24B-7C2799783AA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256</TotalTime>
  <Words>1080</Words>
  <Application>Microsoft Office PowerPoint</Application>
  <PresentationFormat>Экран (4:3)</PresentationFormat>
  <Paragraphs>154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Constantia</vt:lpstr>
      <vt:lpstr>Wingdings 2</vt:lpstr>
      <vt:lpstr>Поток</vt:lpstr>
      <vt:lpstr>  Задачи из Открытого банка заданий. Статистика и вероятность.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В случайном эксперименте симметричную монету бросают трижды. Найдите вероятность того, что орел выпадет ровно два раза.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masandi</dc:creator>
  <cp:lastModifiedBy>Windows User</cp:lastModifiedBy>
  <cp:revision>15</cp:revision>
  <dcterms:created xsi:type="dcterms:W3CDTF">2012-03-31T14:56:22Z</dcterms:created>
  <dcterms:modified xsi:type="dcterms:W3CDTF">2017-01-12T09:51:49Z</dcterms:modified>
</cp:coreProperties>
</file>